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72" r:id="rId6"/>
    <p:sldId id="285" r:id="rId7"/>
    <p:sldId id="262" r:id="rId8"/>
    <p:sldId id="269" r:id="rId9"/>
    <p:sldId id="273" r:id="rId10"/>
    <p:sldId id="286" r:id="rId11"/>
    <p:sldId id="287" r:id="rId12"/>
    <p:sldId id="278" r:id="rId13"/>
    <p:sldId id="264" r:id="rId14"/>
    <p:sldId id="292" r:id="rId15"/>
    <p:sldId id="293" r:id="rId16"/>
    <p:sldId id="267" r:id="rId1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9BrxaJNlCiaqGuq5Gon/Q5Bwx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6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135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76431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24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97c928b2b_0_0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9" name="Google Shape;129;g3997c928b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82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97c928b2b_0_0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9" name="Google Shape;129;g3997c928b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660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97c928b2b_0_6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" name="Google Shape;136;g3997c928b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21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97c928b2b_0_12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3" name="Google Shape;143;g3997c928b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9558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97c928b2b_0_12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3" name="Google Shape;143;g3997c928b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409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34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92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92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89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47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2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14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042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79" cy="418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7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8"/>
          <p:cNvGrpSpPr/>
          <p:nvPr/>
        </p:nvGrpSpPr>
        <p:grpSpPr>
          <a:xfrm>
            <a:off x="10962132" y="226826"/>
            <a:ext cx="783335" cy="276600"/>
            <a:chOff x="8283500" y="77358"/>
            <a:chExt cx="783335" cy="276600"/>
          </a:xfrm>
        </p:grpSpPr>
        <p:pic>
          <p:nvPicPr>
            <p:cNvPr id="16" name="Google Shape;16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17;p18"/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eethamgouda/banglore-city-traffic-data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/>
          <p:nvPr/>
        </p:nvSpPr>
        <p:spPr>
          <a:xfrm>
            <a:off x="0" y="-55423"/>
            <a:ext cx="1219199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lang="en-US" sz="28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Bengaluru </a:t>
            </a:r>
            <a:r>
              <a:rPr lang="en-US" sz="28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Urban Traffic Flow and Mobility </a:t>
            </a:r>
            <a:r>
              <a:rPr lang="en-US" sz="2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</a:t>
            </a:r>
            <a:endParaRPr lang="en-US" sz="2800" dirty="0" smtClean="0">
              <a:ea typeface="Trebuchet MS"/>
            </a:endParaRPr>
          </a:p>
          <a:p>
            <a:pPr lvl="0"/>
            <a:r>
              <a:rPr lang="en-US" dirty="0" smtClean="0">
                <a:ea typeface="Trebuchet MS"/>
              </a:rPr>
              <a:t>E</a:t>
            </a:r>
            <a:r>
              <a:rPr lang="en-US" dirty="0" smtClean="0"/>
              <a:t>xplore </a:t>
            </a:r>
            <a:r>
              <a:rPr lang="en-US" dirty="0"/>
              <a:t>and analyze </a:t>
            </a:r>
            <a:r>
              <a:rPr lang="en-US" dirty="0" smtClean="0"/>
              <a:t>traffic </a:t>
            </a:r>
            <a:r>
              <a:rPr lang="en-US" dirty="0"/>
              <a:t>conditions across major Bengaluru areas and intersections in order to understand congestion patterns, mobility dynamics, and the impact of environmental and situational factors on urban traffic flow.</a:t>
            </a:r>
            <a:endParaRPr sz="1800" dirty="0"/>
          </a:p>
        </p:txBody>
      </p:sp>
      <p:sp>
        <p:nvSpPr>
          <p:cNvPr id="6" name="Rectangle 5"/>
          <p:cNvSpPr/>
          <p:nvPr/>
        </p:nvSpPr>
        <p:spPr>
          <a:xfrm>
            <a:off x="235169" y="5228952"/>
            <a:ext cx="3682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Team 09</a:t>
            </a:r>
            <a:r>
              <a:rPr lang="en-US" sz="16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</a:rPr>
              <a:t>:</a:t>
            </a:r>
            <a:endParaRPr lang="en-US" sz="1600" dirty="0">
              <a:solidFill>
                <a:srgbClr val="FF0000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7" name="Google Shape;86;p2"/>
          <p:cNvSpPr txBox="1"/>
          <p:nvPr/>
        </p:nvSpPr>
        <p:spPr>
          <a:xfrm>
            <a:off x="-76641" y="1772972"/>
            <a:ext cx="3513083" cy="307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091" algn="just">
              <a:spcBef>
                <a:spcPts val="400"/>
              </a:spcBef>
              <a:buClr>
                <a:srgbClr val="0000FF"/>
              </a:buClr>
              <a:buSzPts val="2800"/>
            </a:pP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  <a:endParaRPr lang="en-US" sz="1600" dirty="0"/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</a:t>
            </a: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Title &amp; Dataset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Cleaning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Exploratory Data Analysis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Group Analysis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Advanced-Python </a:t>
            </a: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Techniques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93700" algn="just" rtl="0"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 &amp; Conclusions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endParaRPr sz="12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9" y="5676043"/>
            <a:ext cx="888793" cy="891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55" y="5660663"/>
            <a:ext cx="854203" cy="913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490" y="5660663"/>
            <a:ext cx="796070" cy="910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38" y="5676043"/>
            <a:ext cx="831716" cy="8948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5731" y="6563187"/>
            <a:ext cx="10935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Pranay Srivastava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29483" y="6565275"/>
            <a:ext cx="15183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Mohan </a:t>
            </a:r>
            <a:r>
              <a:rPr lang="en-US" sz="9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R. </a:t>
            </a: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Sadasivam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9847" y="6542311"/>
            <a:ext cx="631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900" dirty="0" err="1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Tanu</a:t>
            </a: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 S V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32388" y="6556925"/>
            <a:ext cx="9396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Prasad </a:t>
            </a:r>
            <a:r>
              <a:rPr lang="en-US" sz="9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K. </a:t>
            </a:r>
            <a:r>
              <a:rPr lang="en-US" sz="900" dirty="0" err="1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Bhat</a:t>
            </a:r>
            <a:endParaRPr lang="en-US" sz="900" dirty="0">
              <a:solidFill>
                <a:srgbClr val="0000FF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4818" y="6556925"/>
            <a:ext cx="9589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900" dirty="0" err="1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Ullas</a:t>
            </a: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900" dirty="0" err="1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Raghavan</a:t>
            </a:r>
            <a:endParaRPr lang="en-US" sz="900" dirty="0">
              <a:solidFill>
                <a:srgbClr val="0000FF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1870" y="6567364"/>
            <a:ext cx="120017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900" dirty="0" err="1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Vihaa</a:t>
            </a: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9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H. </a:t>
            </a:r>
            <a:r>
              <a:rPr lang="en-US" sz="9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Shetty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14382" y="5660663"/>
            <a:ext cx="831143" cy="906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5034" y="5660663"/>
            <a:ext cx="730424" cy="897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3048000" y="62733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895600" y="14976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/>
            <a:r>
              <a:rPr lang="it-IT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– Data Visualization </a:t>
            </a:r>
            <a:r>
              <a:rPr lang="it-IT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– Heat Map</a:t>
            </a:r>
            <a:endParaRPr lang="it-IT" dirty="0"/>
          </a:p>
        </p:txBody>
      </p:sp>
      <p:sp>
        <p:nvSpPr>
          <p:cNvPr id="2" name="TextBox 1"/>
          <p:cNvSpPr txBox="1"/>
          <p:nvPr/>
        </p:nvSpPr>
        <p:spPr>
          <a:xfrm>
            <a:off x="425669" y="4548352"/>
            <a:ext cx="4737538" cy="115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5981" y="1165972"/>
            <a:ext cx="558747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Key Insights &amp; </a:t>
            </a:r>
            <a:r>
              <a:rPr lang="en-US" sz="1200" b="1" dirty="0" smtClean="0"/>
              <a:t>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Traffic flow, congestion, travel time, and environmental impact form a tight cluster</a:t>
            </a:r>
            <a:r>
              <a:rPr lang="en-US" sz="1200" dirty="0" smtClean="0"/>
              <a:t>→ </a:t>
            </a:r>
            <a:r>
              <a:rPr lang="en-US" sz="1200" dirty="0"/>
              <a:t>These variables all reinforce each other</a:t>
            </a:r>
            <a:r>
              <a:rPr lang="en-US" sz="12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More </a:t>
            </a:r>
            <a:r>
              <a:rPr lang="en-US" sz="1200" dirty="0"/>
              <a:t>traffic → higher congestion → slower speeds → higher </a:t>
            </a:r>
            <a:r>
              <a:rPr lang="en-US" sz="1200" dirty="0" smtClean="0"/>
              <a:t>pollution.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Pedestrian </a:t>
            </a:r>
            <a:r>
              <a:rPr lang="en-US" sz="1200" b="1" dirty="0"/>
              <a:t>&amp; cyclist activity is strongly inversely related to </a:t>
            </a:r>
            <a:r>
              <a:rPr lang="en-US" sz="1200" b="1" dirty="0" smtClean="0"/>
              <a:t>congestion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→ </a:t>
            </a:r>
            <a:r>
              <a:rPr lang="en-US" sz="1200" dirty="0"/>
              <a:t>High-walkability areas suffer less vehicle pressure.3</a:t>
            </a:r>
            <a:r>
              <a:rPr lang="en-US" sz="1200" dirty="0" smtClean="0"/>
              <a:t>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Public </a:t>
            </a:r>
            <a:r>
              <a:rPr lang="en-US" sz="1200" b="1" dirty="0"/>
              <a:t>transport, signal compliance, and parking usage do not show direct linear </a:t>
            </a:r>
            <a:r>
              <a:rPr lang="en-US" sz="1200" b="1" dirty="0" smtClean="0"/>
              <a:t>relationships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Incident </a:t>
            </a:r>
            <a:r>
              <a:rPr lang="en-US" sz="1200" b="1" dirty="0"/>
              <a:t>Reports rise with congestion→ </a:t>
            </a:r>
            <a:r>
              <a:rPr lang="en-US" sz="1200" dirty="0"/>
              <a:t>Congested areas are more prone to disruptions.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476"/>
            <a:ext cx="6208295" cy="4911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0274" y="3487420"/>
            <a:ext cx="5301683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/>
            </a:lvl1pPr>
          </a:lstStyle>
          <a:p>
            <a:r>
              <a:rPr lang="en-US" dirty="0" smtClean="0"/>
              <a:t>Insight for Future Feature analysis: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Environmental Impact </a:t>
            </a:r>
            <a:r>
              <a:rPr lang="en-US" b="0" dirty="0"/>
              <a:t>is overwhelmingly the</a:t>
            </a:r>
            <a:r>
              <a:rPr lang="en-US" dirty="0"/>
              <a:t> most important </a:t>
            </a:r>
            <a:r>
              <a:rPr lang="en-US" b="0" dirty="0"/>
              <a:t>feature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means: </a:t>
            </a:r>
            <a:r>
              <a:rPr lang="en-US" dirty="0"/>
              <a:t>Traffic Volume </a:t>
            </a:r>
            <a:r>
              <a:rPr lang="en-US" b="0" dirty="0"/>
              <a:t>and </a:t>
            </a:r>
            <a:r>
              <a:rPr lang="en-US" dirty="0"/>
              <a:t>Environmental Impact </a:t>
            </a:r>
            <a:r>
              <a:rPr lang="en-US" b="0" dirty="0"/>
              <a:t>are nearly </a:t>
            </a:r>
            <a:r>
              <a:rPr lang="en-US" dirty="0"/>
              <a:t>perfectly correlated.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Environmental Impact </a:t>
            </a:r>
            <a:r>
              <a:rPr lang="en-US" b="0" dirty="0"/>
              <a:t>is likely calculated using </a:t>
            </a:r>
            <a:r>
              <a:rPr lang="en-US" dirty="0"/>
              <a:t>factors </a:t>
            </a:r>
            <a:r>
              <a:rPr lang="en-US" b="0" dirty="0"/>
              <a:t>directly tied to </a:t>
            </a:r>
            <a:r>
              <a:rPr lang="en-US" dirty="0"/>
              <a:t>vehicle density, emissions, and road usage. </a:t>
            </a:r>
            <a:r>
              <a:rPr lang="en-US" b="0" dirty="0"/>
              <a:t>It’s almost as </a:t>
            </a:r>
            <a:r>
              <a:rPr lang="en-US" dirty="0"/>
              <a:t>a proxy </a:t>
            </a:r>
            <a:r>
              <a:rPr lang="en-US" b="0" dirty="0"/>
              <a:t>for Traffic Volume.</a:t>
            </a:r>
          </a:p>
        </p:txBody>
      </p:sp>
    </p:spTree>
    <p:extLst>
      <p:ext uri="{BB962C8B-B14F-4D97-AF65-F5344CB8AC3E}">
        <p14:creationId xmlns:p14="http://schemas.microsoft.com/office/powerpoint/2010/main" val="18696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97c928b2b_0_0"/>
          <p:cNvSpPr/>
          <p:nvPr/>
        </p:nvSpPr>
        <p:spPr>
          <a:xfrm>
            <a:off x="3048000" y="55638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997c928b2b_0_0"/>
          <p:cNvSpPr txBox="1"/>
          <p:nvPr/>
        </p:nvSpPr>
        <p:spPr>
          <a:xfrm>
            <a:off x="2895600" y="63059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/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Exploratory Data Analysis(EDA) -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Group </a:t>
            </a: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2918" y="1179470"/>
            <a:ext cx="4282408" cy="350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⭐ Overall </a:t>
            </a:r>
            <a:r>
              <a:rPr lang="en-US" sz="1200" b="1" dirty="0" smtClean="0"/>
              <a:t>Insights</a:t>
            </a:r>
          </a:p>
          <a:p>
            <a:r>
              <a:rPr lang="en-US" sz="1000" dirty="0" smtClean="0"/>
              <a:t>✔ </a:t>
            </a:r>
            <a:r>
              <a:rPr lang="en-US" sz="1000" dirty="0" err="1"/>
              <a:t>Koramangala</a:t>
            </a:r>
            <a:r>
              <a:rPr lang="en-US" sz="1000" dirty="0"/>
              <a:t>, M.G. Road, and Indiranagar </a:t>
            </a:r>
            <a:r>
              <a:rPr lang="en-US" sz="1000" b="1" dirty="0"/>
              <a:t>dominate traffic &amp; </a:t>
            </a:r>
            <a:r>
              <a:rPr lang="en-US" sz="1000" b="1" dirty="0" smtClean="0"/>
              <a:t>congestion.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These </a:t>
            </a:r>
            <a:r>
              <a:rPr lang="en-US" sz="1000" dirty="0"/>
              <a:t>are the </a:t>
            </a:r>
            <a:r>
              <a:rPr lang="en-US" sz="1000" b="1" dirty="0"/>
              <a:t>busiest traffic zones </a:t>
            </a:r>
            <a:r>
              <a:rPr lang="en-US" sz="1000" dirty="0"/>
              <a:t>and require </a:t>
            </a:r>
            <a:r>
              <a:rPr lang="en-US" sz="1000" b="1" dirty="0"/>
              <a:t>priority for signal optimization</a:t>
            </a:r>
            <a:r>
              <a:rPr lang="en-US" sz="1000" dirty="0"/>
              <a:t> or </a:t>
            </a:r>
            <a:r>
              <a:rPr lang="en-US" sz="1000" b="1" dirty="0"/>
              <a:t>smart traffic routing</a:t>
            </a:r>
            <a:r>
              <a:rPr lang="en-US" sz="1000" dirty="0" smtClean="0"/>
              <a:t>.</a:t>
            </a:r>
          </a:p>
          <a:p>
            <a:endParaRPr lang="en-US" sz="1000" dirty="0" smtClean="0"/>
          </a:p>
          <a:p>
            <a:r>
              <a:rPr lang="en-US" sz="1000" dirty="0" smtClean="0"/>
              <a:t>✔ </a:t>
            </a:r>
            <a:r>
              <a:rPr lang="en-US" sz="1000" b="1" dirty="0"/>
              <a:t>Major intersections </a:t>
            </a:r>
            <a:r>
              <a:rPr lang="en-US" sz="1000" dirty="0"/>
              <a:t>like Sony World Junction &amp; </a:t>
            </a:r>
            <a:r>
              <a:rPr lang="en-US" sz="1000" dirty="0" err="1"/>
              <a:t>Sarjapur</a:t>
            </a:r>
            <a:r>
              <a:rPr lang="en-US" sz="1000" dirty="0"/>
              <a:t> Road are </a:t>
            </a:r>
            <a:r>
              <a:rPr lang="en-US" sz="1000" b="1" dirty="0"/>
              <a:t>critical </a:t>
            </a:r>
            <a:r>
              <a:rPr lang="en-US" sz="1000" b="1" dirty="0" smtClean="0"/>
              <a:t>bottlenecks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Urban </a:t>
            </a:r>
            <a:r>
              <a:rPr lang="en-US" sz="1000" dirty="0"/>
              <a:t>planners should focus on junction redesign or adaptive signaling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 </a:t>
            </a:r>
          </a:p>
          <a:p>
            <a:r>
              <a:rPr lang="en-US" sz="1000" dirty="0" smtClean="0"/>
              <a:t>✔ </a:t>
            </a:r>
            <a:r>
              <a:rPr lang="en-US" sz="1000" b="1" dirty="0"/>
              <a:t>Weather </a:t>
            </a:r>
            <a:r>
              <a:rPr lang="en-US" sz="1000" dirty="0"/>
              <a:t>significantly </a:t>
            </a:r>
            <a:r>
              <a:rPr lang="en-US" sz="1000" dirty="0" smtClean="0"/>
              <a:t>affects </a:t>
            </a:r>
            <a:r>
              <a:rPr lang="en-US" sz="1000" b="1" dirty="0" smtClean="0"/>
              <a:t>traffic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Rain </a:t>
            </a:r>
            <a:r>
              <a:rPr lang="en-US" sz="1000" dirty="0"/>
              <a:t>and wind increase volume → need </a:t>
            </a:r>
            <a:r>
              <a:rPr lang="en-US" sz="1000" b="1" dirty="0"/>
              <a:t>real-time advisories </a:t>
            </a:r>
            <a:r>
              <a:rPr lang="en-US" sz="1000" dirty="0"/>
              <a:t>and </a:t>
            </a:r>
            <a:r>
              <a:rPr lang="en-US" sz="1000" b="1" dirty="0"/>
              <a:t>speed management</a:t>
            </a:r>
            <a:r>
              <a:rPr lang="en-US" sz="1000" b="1" dirty="0" smtClean="0"/>
              <a:t>.</a:t>
            </a:r>
          </a:p>
          <a:p>
            <a:endParaRPr lang="en-US" sz="1000" b="1" dirty="0" smtClean="0"/>
          </a:p>
          <a:p>
            <a:r>
              <a:rPr lang="en-US" sz="1000" dirty="0" smtClean="0"/>
              <a:t>✔ </a:t>
            </a:r>
            <a:r>
              <a:rPr lang="en-US" sz="1000" b="1" dirty="0"/>
              <a:t>Construction activity </a:t>
            </a:r>
            <a:r>
              <a:rPr lang="en-US" sz="1000" dirty="0"/>
              <a:t>does not drastically change </a:t>
            </a:r>
            <a:r>
              <a:rPr lang="en-US" sz="1000" dirty="0" smtClean="0"/>
              <a:t>congestion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/>
              <a:t>High </a:t>
            </a:r>
            <a:r>
              <a:rPr lang="en-US" sz="1000" b="1" dirty="0"/>
              <a:t>congestion </a:t>
            </a:r>
            <a:r>
              <a:rPr lang="en-US" sz="1000" dirty="0"/>
              <a:t>may stem more from </a:t>
            </a:r>
            <a:r>
              <a:rPr lang="en-US" sz="1000" b="1" dirty="0"/>
              <a:t>demand overload </a:t>
            </a:r>
            <a:r>
              <a:rPr lang="en-US" sz="1000" dirty="0"/>
              <a:t>than </a:t>
            </a:r>
            <a:r>
              <a:rPr lang="en-US" sz="1000" b="1" dirty="0"/>
              <a:t>temporary disruptions</a:t>
            </a:r>
            <a:r>
              <a:rPr lang="en-US" sz="1000" b="1" dirty="0" smtClean="0"/>
              <a:t>.</a:t>
            </a:r>
          </a:p>
          <a:p>
            <a:endParaRPr lang="en-US" sz="1000" b="1" dirty="0" smtClean="0"/>
          </a:p>
          <a:p>
            <a:r>
              <a:rPr lang="en-US" sz="1000" dirty="0" smtClean="0"/>
              <a:t>✔ </a:t>
            </a:r>
            <a:r>
              <a:rPr lang="en-US" sz="1000" b="1" dirty="0"/>
              <a:t>Mid-week</a:t>
            </a:r>
            <a:r>
              <a:rPr lang="en-US" sz="1000" dirty="0"/>
              <a:t> traffic is </a:t>
            </a:r>
            <a:r>
              <a:rPr lang="en-US" sz="1000" b="1" dirty="0" smtClean="0"/>
              <a:t>highest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/>
              <a:t>Policy </a:t>
            </a:r>
            <a:r>
              <a:rPr lang="en-US" sz="1000" b="1" dirty="0"/>
              <a:t>interventions </a:t>
            </a:r>
            <a:r>
              <a:rPr lang="en-US" sz="1000" dirty="0"/>
              <a:t>(staggered work hours, public transport incentives) may be targeted for Monday–Thursday.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2437" y="2458026"/>
            <a:ext cx="4282408" cy="17312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⭐ Overall </a:t>
            </a:r>
            <a:r>
              <a:rPr lang="en-US" sz="1200" b="1" dirty="0" smtClean="0"/>
              <a:t>Insights</a:t>
            </a:r>
          </a:p>
          <a:p>
            <a:r>
              <a:rPr lang="en-US" sz="1050" dirty="0"/>
              <a:t>🚗 Traffic is consistently high throughout the year, with predictable peak months</a:t>
            </a:r>
            <a:r>
              <a:rPr lang="en-US" sz="1050" dirty="0" smtClean="0"/>
              <a:t>.</a:t>
            </a:r>
          </a:p>
          <a:p>
            <a:endParaRPr lang="en-US" sz="1050" dirty="0" smtClean="0"/>
          </a:p>
          <a:p>
            <a:r>
              <a:rPr lang="en-US" sz="1050" dirty="0" smtClean="0"/>
              <a:t>🌍 </a:t>
            </a:r>
            <a:r>
              <a:rPr lang="en-US" sz="1050" dirty="0"/>
              <a:t>Environmental stress is concentrated in Bengaluru’s busiest commercial and residential hubs like </a:t>
            </a:r>
            <a:r>
              <a:rPr lang="en-US" sz="1050" dirty="0" err="1"/>
              <a:t>Koramangala</a:t>
            </a:r>
            <a:r>
              <a:rPr lang="en-US" sz="1050" dirty="0"/>
              <a:t>, M.G. Road, and Indiranagar</a:t>
            </a:r>
            <a:r>
              <a:rPr lang="en-US" sz="1050" dirty="0" smtClean="0"/>
              <a:t>.</a:t>
            </a:r>
          </a:p>
          <a:p>
            <a:endParaRPr lang="en-US" sz="1050" dirty="0" smtClean="0"/>
          </a:p>
          <a:p>
            <a:r>
              <a:rPr lang="en-US" sz="1050" dirty="0" smtClean="0"/>
              <a:t>📈 </a:t>
            </a:r>
            <a:r>
              <a:rPr lang="en-US" sz="1050" dirty="0"/>
              <a:t>The alignment of high traffic volume and environmental impact suggests strong potential for policy intervention in specific zones.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1" y="692625"/>
            <a:ext cx="6971130" cy="5806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059" y="4535883"/>
            <a:ext cx="6513275" cy="18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97c928b2b_0_0"/>
          <p:cNvSpPr/>
          <p:nvPr/>
        </p:nvSpPr>
        <p:spPr>
          <a:xfrm>
            <a:off x="3048000" y="55638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997c928b2b_0_0"/>
          <p:cNvSpPr txBox="1"/>
          <p:nvPr/>
        </p:nvSpPr>
        <p:spPr>
          <a:xfrm>
            <a:off x="2895600" y="63059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/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Exploratory Data Analysis(EDA)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- Feature </a:t>
            </a: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5" y="441467"/>
            <a:ext cx="3639695" cy="2086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13" y="706480"/>
            <a:ext cx="5831000" cy="5851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7370" y="795881"/>
            <a:ext cx="4727055" cy="1831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Feature Importance (Environmental Impact Removed</a:t>
            </a:r>
            <a:r>
              <a:rPr lang="en-US" sz="900" b="1" dirty="0" smtClean="0"/>
              <a:t>)</a:t>
            </a:r>
          </a:p>
          <a:p>
            <a:r>
              <a:rPr lang="en-US" sz="800" b="1" dirty="0" smtClean="0"/>
              <a:t>Key Insights: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Travel </a:t>
            </a:r>
            <a:r>
              <a:rPr lang="en-US" sz="800" b="1" dirty="0"/>
              <a:t>Time Index (TTI) </a:t>
            </a:r>
            <a:r>
              <a:rPr lang="en-US" sz="800" dirty="0"/>
              <a:t>is the </a:t>
            </a:r>
            <a:r>
              <a:rPr lang="en-US" sz="800" b="1" dirty="0"/>
              <a:t>most</a:t>
            </a:r>
            <a:r>
              <a:rPr lang="en-US" sz="800" dirty="0"/>
              <a:t> important predictor of Traffic </a:t>
            </a:r>
            <a:r>
              <a:rPr lang="en-US" sz="800" dirty="0" smtClean="0"/>
              <a:t>Volume.</a:t>
            </a:r>
          </a:p>
          <a:p>
            <a:pPr lvl="2"/>
            <a:r>
              <a:rPr lang="en-US" sz="800" dirty="0" smtClean="0"/>
              <a:t>       - Higher </a:t>
            </a:r>
            <a:r>
              <a:rPr lang="en-US" sz="800" dirty="0"/>
              <a:t>TTI means slower travel → strong indicator of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Congestion </a:t>
            </a:r>
            <a:r>
              <a:rPr lang="en-US" sz="800" b="1" dirty="0"/>
              <a:t>Level </a:t>
            </a:r>
            <a:r>
              <a:rPr lang="en-US" sz="800" dirty="0"/>
              <a:t>is the </a:t>
            </a:r>
            <a:r>
              <a:rPr lang="en-US" sz="800" b="1" dirty="0"/>
              <a:t>second-most</a:t>
            </a:r>
            <a:r>
              <a:rPr lang="en-US" sz="800" dirty="0"/>
              <a:t> influential feature, confirming its direct link to </a:t>
            </a:r>
            <a:r>
              <a:rPr lang="en-US" sz="800" b="1" dirty="0"/>
              <a:t>heavy traffi</a:t>
            </a:r>
            <a:r>
              <a:rPr lang="en-US" sz="800" dirty="0"/>
              <a:t>c conditions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Pedestrian</a:t>
            </a:r>
            <a:r>
              <a:rPr lang="en-US" sz="800" dirty="0" smtClean="0"/>
              <a:t> </a:t>
            </a:r>
            <a:r>
              <a:rPr lang="en-US" sz="800" dirty="0"/>
              <a:t>and </a:t>
            </a:r>
            <a:r>
              <a:rPr lang="en-US" sz="800" b="1" dirty="0"/>
              <a:t>Cyclist Count </a:t>
            </a:r>
            <a:r>
              <a:rPr lang="en-US" sz="800" dirty="0"/>
              <a:t>has </a:t>
            </a:r>
            <a:r>
              <a:rPr lang="en-US" sz="800" b="1" dirty="0"/>
              <a:t>moderate</a:t>
            </a:r>
            <a:r>
              <a:rPr lang="en-US" sz="800" dirty="0"/>
              <a:t> importance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       - Dense </a:t>
            </a:r>
            <a:r>
              <a:rPr lang="en-US" sz="800" dirty="0"/>
              <a:t>pedestrian areas often coincide with commercial zones → high vehicle flow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Road </a:t>
            </a:r>
            <a:r>
              <a:rPr lang="en-US" sz="800" b="1" dirty="0"/>
              <a:t>Capacity Utilization, Parking Usage</a:t>
            </a:r>
            <a:r>
              <a:rPr lang="en-US" sz="800" dirty="0"/>
              <a:t>, and</a:t>
            </a:r>
            <a:r>
              <a:rPr lang="en-US" sz="800" b="1" dirty="0"/>
              <a:t> Public Transport Usage</a:t>
            </a:r>
            <a:r>
              <a:rPr lang="en-US" sz="800" dirty="0"/>
              <a:t> show mild influence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Average </a:t>
            </a:r>
            <a:r>
              <a:rPr lang="en-US" sz="800" b="1" dirty="0"/>
              <a:t>Speed, Traffic Signal Compliance, </a:t>
            </a:r>
            <a:r>
              <a:rPr lang="en-US" sz="800" dirty="0"/>
              <a:t>and </a:t>
            </a:r>
            <a:r>
              <a:rPr lang="en-US" sz="800" b="1" dirty="0"/>
              <a:t>Incident Reports </a:t>
            </a:r>
            <a:r>
              <a:rPr lang="en-US" sz="800" dirty="0"/>
              <a:t>have </a:t>
            </a:r>
            <a:r>
              <a:rPr lang="en-US" sz="800" b="1" dirty="0"/>
              <a:t>minimal</a:t>
            </a:r>
            <a:r>
              <a:rPr lang="en-US" sz="800" dirty="0"/>
              <a:t> </a:t>
            </a:r>
            <a:r>
              <a:rPr lang="en-US" sz="800" dirty="0" smtClean="0"/>
              <a:t>impact.</a:t>
            </a:r>
          </a:p>
          <a:p>
            <a:endParaRPr lang="en-US" sz="800" dirty="0"/>
          </a:p>
          <a:p>
            <a:r>
              <a:rPr lang="en-US" sz="800" dirty="0"/>
              <a:t>📌 </a:t>
            </a:r>
            <a:r>
              <a:rPr lang="en-US" sz="800" b="1" dirty="0" smtClean="0"/>
              <a:t>Conclusion: </a:t>
            </a:r>
            <a:r>
              <a:rPr lang="en-US" sz="800" dirty="0" smtClean="0"/>
              <a:t>After </a:t>
            </a:r>
            <a:r>
              <a:rPr lang="en-US" sz="800" dirty="0"/>
              <a:t>removing Environmental Impact, the model reveals true operational traffic drivers</a:t>
            </a:r>
            <a:r>
              <a:rPr lang="en-US" sz="800" dirty="0" smtClean="0"/>
              <a:t>:</a:t>
            </a:r>
          </a:p>
          <a:p>
            <a:r>
              <a:rPr lang="en-US" sz="800" b="1" dirty="0" smtClean="0"/>
              <a:t>👉 </a:t>
            </a:r>
            <a:r>
              <a:rPr lang="en-US" sz="800" dirty="0"/>
              <a:t>Traffic delay (TTI), congestion level, and area activity (pedestrian flow).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59875" y="882515"/>
            <a:ext cx="4392754" cy="2185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Pair </a:t>
            </a:r>
            <a:r>
              <a:rPr lang="en-US" sz="800" b="1" dirty="0"/>
              <a:t>Plot – Key </a:t>
            </a:r>
            <a:r>
              <a:rPr lang="en-US" sz="800" b="1" dirty="0" smtClean="0"/>
              <a:t>Feature Relationships </a:t>
            </a:r>
            <a:r>
              <a:rPr lang="en-US" sz="800" b="1" dirty="0"/>
              <a:t>(Environmental Impact Removed</a:t>
            </a:r>
            <a:r>
              <a:rPr lang="en-US" sz="800" b="1" dirty="0" smtClean="0"/>
              <a:t>) </a:t>
            </a:r>
          </a:p>
          <a:p>
            <a:r>
              <a:rPr lang="en-US" sz="800" dirty="0" smtClean="0"/>
              <a:t>Notable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Travel </a:t>
            </a:r>
            <a:r>
              <a:rPr lang="en-US" sz="800" b="1" dirty="0"/>
              <a:t>Time Index </a:t>
            </a:r>
            <a:r>
              <a:rPr lang="en-US" sz="800" b="1" dirty="0" err="1"/>
              <a:t>vs</a:t>
            </a:r>
            <a:r>
              <a:rPr lang="en-US" sz="800" b="1" dirty="0"/>
              <a:t> Congestion </a:t>
            </a:r>
            <a:r>
              <a:rPr lang="en-US" sz="800" b="1" dirty="0" smtClean="0"/>
              <a:t>Level</a:t>
            </a:r>
          </a:p>
          <a:p>
            <a:r>
              <a:rPr lang="en-US" sz="800" dirty="0" smtClean="0"/>
              <a:t>       - Shows </a:t>
            </a:r>
            <a:r>
              <a:rPr lang="en-US" sz="800" dirty="0"/>
              <a:t>a </a:t>
            </a:r>
            <a:r>
              <a:rPr lang="en-US" sz="800" b="1" dirty="0"/>
              <a:t>strong positive </a:t>
            </a:r>
            <a:r>
              <a:rPr lang="en-US" sz="800" dirty="0"/>
              <a:t>trend: as congestion increases, travel time </a:t>
            </a:r>
            <a:r>
              <a:rPr lang="en-US" sz="800" dirty="0" smtClean="0"/>
              <a:t>   worsens.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Average </a:t>
            </a:r>
            <a:r>
              <a:rPr lang="en-US" sz="800" b="1" dirty="0"/>
              <a:t>Speed </a:t>
            </a:r>
            <a:r>
              <a:rPr lang="en-US" sz="800" b="1" dirty="0" err="1"/>
              <a:t>vs</a:t>
            </a:r>
            <a:r>
              <a:rPr lang="en-US" sz="800" b="1" dirty="0"/>
              <a:t> Congestion Level &amp; </a:t>
            </a:r>
            <a:r>
              <a:rPr lang="en-US" sz="800" b="1" dirty="0" smtClean="0"/>
              <a:t>TT</a:t>
            </a:r>
            <a:r>
              <a:rPr lang="en-US" sz="800" dirty="0" smtClean="0"/>
              <a:t>I</a:t>
            </a:r>
          </a:p>
          <a:p>
            <a:r>
              <a:rPr lang="en-US" sz="800" dirty="0" smtClean="0"/>
              <a:t>       - </a:t>
            </a:r>
            <a:r>
              <a:rPr lang="en-US" sz="800" b="1" dirty="0" smtClean="0"/>
              <a:t>Inverse</a:t>
            </a:r>
            <a:r>
              <a:rPr lang="en-US" sz="800" dirty="0" smtClean="0"/>
              <a:t> </a:t>
            </a:r>
            <a:r>
              <a:rPr lang="en-US" sz="800" dirty="0"/>
              <a:t>relationship: </a:t>
            </a:r>
            <a:r>
              <a:rPr lang="en-US" sz="800" b="1" dirty="0"/>
              <a:t>higher congestion → lower speed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Pedestrian </a:t>
            </a:r>
            <a:r>
              <a:rPr lang="en-US" sz="800" b="1" dirty="0"/>
              <a:t>Count </a:t>
            </a:r>
            <a:r>
              <a:rPr lang="en-US" sz="800" b="1" dirty="0" err="1"/>
              <a:t>vs</a:t>
            </a:r>
            <a:r>
              <a:rPr lang="en-US" sz="800" b="1" dirty="0"/>
              <a:t> Other </a:t>
            </a:r>
            <a:r>
              <a:rPr lang="en-US" sz="800" b="1" dirty="0" smtClean="0"/>
              <a:t>Features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     </a:t>
            </a:r>
            <a:r>
              <a:rPr lang="en-US" sz="800" b="1" dirty="0" smtClean="0"/>
              <a:t>- No </a:t>
            </a:r>
            <a:r>
              <a:rPr lang="en-US" sz="800" b="1" dirty="0"/>
              <a:t>strong linear </a:t>
            </a:r>
            <a:r>
              <a:rPr lang="en-US" sz="800" dirty="0" smtClean="0"/>
              <a:t>trend, but </a:t>
            </a:r>
            <a:r>
              <a:rPr lang="en-US" sz="800" b="1" dirty="0"/>
              <a:t>heavy pedestrian </a:t>
            </a:r>
            <a:r>
              <a:rPr lang="en-US" sz="800" dirty="0"/>
              <a:t>areas cluster around </a:t>
            </a:r>
            <a:r>
              <a:rPr lang="en-US" sz="800" b="1" dirty="0"/>
              <a:t>mid-traffic</a:t>
            </a:r>
            <a:r>
              <a:rPr lang="en-US" sz="800" dirty="0"/>
              <a:t> zones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Road </a:t>
            </a:r>
            <a:r>
              <a:rPr lang="en-US" sz="800" b="1" dirty="0"/>
              <a:t>Capacity Utilization </a:t>
            </a:r>
            <a:r>
              <a:rPr lang="en-US" sz="800" b="1" dirty="0" err="1"/>
              <a:t>vs</a:t>
            </a:r>
            <a:r>
              <a:rPr lang="en-US" sz="800" b="1" dirty="0"/>
              <a:t> Congestion </a:t>
            </a:r>
            <a:r>
              <a:rPr lang="en-US" sz="800" b="1" dirty="0" smtClean="0"/>
              <a:t>Level</a:t>
            </a:r>
          </a:p>
          <a:p>
            <a:r>
              <a:rPr lang="en-US" sz="800" dirty="0" smtClean="0"/>
              <a:t>       </a:t>
            </a:r>
            <a:r>
              <a:rPr lang="en-US" sz="800" b="1" dirty="0" smtClean="0"/>
              <a:t>- Slight </a:t>
            </a:r>
            <a:r>
              <a:rPr lang="en-US" sz="800" b="1" dirty="0"/>
              <a:t>positive </a:t>
            </a:r>
            <a:r>
              <a:rPr lang="en-US" sz="800" dirty="0"/>
              <a:t>relationship (when capacity nears limits, congestion rises</a:t>
            </a:r>
            <a:r>
              <a:rPr lang="en-US" sz="80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Data </a:t>
            </a:r>
            <a:r>
              <a:rPr lang="en-US" sz="800" dirty="0"/>
              <a:t>points form dense clusters, indicating</a:t>
            </a:r>
            <a:r>
              <a:rPr lang="en-US" sz="800" dirty="0" smtClean="0"/>
              <a:t>:</a:t>
            </a:r>
          </a:p>
          <a:p>
            <a:r>
              <a:rPr lang="en-US" sz="800" dirty="0" smtClean="0"/>
              <a:t>       - High </a:t>
            </a:r>
            <a:r>
              <a:rPr lang="en-US" sz="800" dirty="0"/>
              <a:t>consistency in traffic behavior </a:t>
            </a:r>
            <a:r>
              <a:rPr lang="en-US" sz="800" dirty="0" smtClean="0"/>
              <a:t>patterns</a:t>
            </a:r>
          </a:p>
          <a:p>
            <a:r>
              <a:rPr lang="en-US" sz="800" dirty="0" smtClean="0"/>
              <a:t>       - Strong </a:t>
            </a:r>
            <a:r>
              <a:rPr lang="en-US" sz="800" dirty="0"/>
              <a:t>structural relationships rather than random </a:t>
            </a:r>
            <a:r>
              <a:rPr lang="en-US" sz="800" dirty="0" smtClean="0"/>
              <a:t>noise.</a:t>
            </a:r>
          </a:p>
          <a:p>
            <a:endParaRPr lang="en-US" sz="800" dirty="0"/>
          </a:p>
          <a:p>
            <a:r>
              <a:rPr lang="en-US" sz="800" dirty="0"/>
              <a:t>📌 </a:t>
            </a:r>
            <a:r>
              <a:rPr lang="en-US" sz="800" b="1" dirty="0"/>
              <a:t>Conclusion: </a:t>
            </a:r>
          </a:p>
          <a:p>
            <a:r>
              <a:rPr lang="en-US" sz="800" dirty="0" smtClean="0"/>
              <a:t>👉 </a:t>
            </a:r>
            <a:r>
              <a:rPr lang="en-US" sz="800" dirty="0"/>
              <a:t>The pair plot confirms that speed, congestion, and travel time are tightly linked, forming the core of traffic flow dynamics.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71" y="5119859"/>
            <a:ext cx="4434157" cy="15095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57369" y="4877541"/>
            <a:ext cx="472705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👉 Key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Data </a:t>
            </a:r>
            <a:r>
              <a:rPr lang="en-US" sz="800" dirty="0"/>
              <a:t>collection is consistent over the two-year span — no missing months or systemic drop-offs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rolling mean shows slight week-to-week oscillations but no clear upward or downward trend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stable frequency ensures good reliability for time-based </a:t>
            </a:r>
            <a:r>
              <a:rPr lang="en-US" sz="800" dirty="0" smtClean="0"/>
              <a:t>EDA analysis.</a:t>
            </a:r>
            <a:endParaRPr lang="en-US" sz="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5" y="2824435"/>
            <a:ext cx="3834673" cy="19968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4634" y="2752308"/>
            <a:ext cx="472705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Pivot Table </a:t>
            </a:r>
            <a:r>
              <a:rPr lang="en-US" sz="800" b="1" dirty="0" smtClean="0"/>
              <a:t>Heat-map </a:t>
            </a:r>
            <a:r>
              <a:rPr lang="en-US" sz="800" b="1" dirty="0"/>
              <a:t>– </a:t>
            </a:r>
            <a:r>
              <a:rPr lang="en-US" sz="800" b="1" dirty="0" err="1"/>
              <a:t>Avg</a:t>
            </a:r>
            <a:r>
              <a:rPr lang="en-US" sz="800" b="1" dirty="0"/>
              <a:t> Traffic Volume </a:t>
            </a:r>
            <a:r>
              <a:rPr lang="en-US" sz="800" dirty="0"/>
              <a:t>(Top 10 Areas × </a:t>
            </a:r>
            <a:r>
              <a:rPr lang="en-US" sz="800" dirty="0" err="1"/>
              <a:t>DayOfWeek</a:t>
            </a:r>
            <a:r>
              <a:rPr lang="en-US" sz="800" dirty="0" smtClean="0"/>
              <a:t>)</a:t>
            </a:r>
          </a:p>
          <a:p>
            <a:r>
              <a:rPr lang="en-US" sz="800" b="1" dirty="0" smtClean="0"/>
              <a:t>Key 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Kormanagala </a:t>
            </a:r>
            <a:r>
              <a:rPr lang="en-US" sz="800" dirty="0"/>
              <a:t>consistently show the highest traffic volume across almost all days</a:t>
            </a:r>
            <a:r>
              <a:rPr lang="en-US" sz="800" dirty="0" smtClean="0"/>
              <a:t>. These </a:t>
            </a:r>
            <a:r>
              <a:rPr lang="en-US" sz="800" dirty="0"/>
              <a:t>are major commercial + residential hubs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M.G</a:t>
            </a:r>
            <a:r>
              <a:rPr lang="en-US" sz="800" b="1" dirty="0"/>
              <a:t>. Road and Indiranagar</a:t>
            </a:r>
            <a:r>
              <a:rPr lang="en-US" sz="800" dirty="0"/>
              <a:t> also experience heavy traffic, especially on </a:t>
            </a:r>
            <a:r>
              <a:rPr lang="en-US" sz="800" b="1" dirty="0"/>
              <a:t>Saturday and Sunday</a:t>
            </a:r>
            <a:r>
              <a:rPr lang="en-US" sz="800" dirty="0"/>
              <a:t>, reflecting</a:t>
            </a:r>
            <a:r>
              <a:rPr lang="en-US" sz="800" dirty="0" smtClean="0"/>
              <a:t>: Weekend </a:t>
            </a:r>
            <a:r>
              <a:rPr lang="en-US" sz="800" b="1" dirty="0" smtClean="0"/>
              <a:t>crowds Shopping</a:t>
            </a:r>
            <a:r>
              <a:rPr lang="en-US" sz="800" dirty="0"/>
              <a:t>, </a:t>
            </a:r>
            <a:r>
              <a:rPr lang="en-US" sz="800" b="1" dirty="0"/>
              <a:t>dining, entertainment </a:t>
            </a:r>
            <a:r>
              <a:rPr lang="en-US" sz="800" b="1" dirty="0" smtClean="0"/>
              <a:t>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err="1" smtClean="0"/>
              <a:t>Jayanagar</a:t>
            </a:r>
            <a:r>
              <a:rPr lang="en-US" sz="800" b="1" dirty="0" smtClean="0"/>
              <a:t> </a:t>
            </a:r>
            <a:r>
              <a:rPr lang="en-US" sz="800" dirty="0"/>
              <a:t>and</a:t>
            </a:r>
            <a:r>
              <a:rPr lang="en-US" sz="800" b="1" dirty="0"/>
              <a:t> Whitefield</a:t>
            </a:r>
            <a:r>
              <a:rPr lang="en-US" sz="800" dirty="0"/>
              <a:t> show moderate traffic, with peaks on Monday and Saturday</a:t>
            </a:r>
            <a:r>
              <a:rPr lang="en-US" sz="8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Weekly pattern : </a:t>
            </a:r>
          </a:p>
          <a:p>
            <a:pPr lvl="3"/>
            <a:r>
              <a:rPr lang="en-US" sz="800" dirty="0" smtClean="0"/>
              <a:t>       - Monday </a:t>
            </a:r>
            <a:r>
              <a:rPr lang="en-US" sz="800" dirty="0"/>
              <a:t>shows strong traffic due to work-week start</a:t>
            </a:r>
            <a:r>
              <a:rPr lang="en-US" sz="800" dirty="0" smtClean="0"/>
              <a:t>.</a:t>
            </a:r>
          </a:p>
          <a:p>
            <a:pPr lvl="3"/>
            <a:r>
              <a:rPr lang="en-US" sz="800" dirty="0" smtClean="0"/>
              <a:t>       - Saturday/Sunday </a:t>
            </a:r>
            <a:r>
              <a:rPr lang="en-US" sz="800" dirty="0"/>
              <a:t>show high traffic in commercial zones</a:t>
            </a:r>
            <a:r>
              <a:rPr lang="en-US" sz="800" dirty="0" smtClean="0"/>
              <a:t>.</a:t>
            </a:r>
          </a:p>
          <a:p>
            <a:pPr lvl="3"/>
            <a:r>
              <a:rPr lang="en-US" sz="800" dirty="0" smtClean="0"/>
              <a:t>       - Friday </a:t>
            </a:r>
            <a:r>
              <a:rPr lang="en-US" sz="800" dirty="0"/>
              <a:t>is slightly lower compared to weekdays (early weekend dispersion</a:t>
            </a:r>
            <a:r>
              <a:rPr lang="en-US" sz="800" dirty="0" smtClean="0"/>
              <a:t>).</a:t>
            </a:r>
            <a:r>
              <a:rPr lang="en-US" sz="800" dirty="0"/>
              <a:t> </a:t>
            </a:r>
            <a:endParaRPr lang="en-US" sz="800" dirty="0" smtClean="0"/>
          </a:p>
          <a:p>
            <a:r>
              <a:rPr lang="en-US" sz="800" dirty="0" smtClean="0"/>
              <a:t>📌 </a:t>
            </a:r>
            <a:r>
              <a:rPr lang="en-US" sz="800" b="1" dirty="0"/>
              <a:t>Conclusion: </a:t>
            </a:r>
            <a:endParaRPr lang="en-US" sz="800" b="1" dirty="0" smtClean="0"/>
          </a:p>
          <a:p>
            <a:r>
              <a:rPr lang="en-US" sz="800" dirty="0" smtClean="0"/>
              <a:t>👉 </a:t>
            </a:r>
            <a:r>
              <a:rPr lang="en-US" sz="800" dirty="0"/>
              <a:t>Traffic intensity varies strongly by area and weekday, showing clear behavioral and commercial activity patterns.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569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97c928b2b_0_6"/>
          <p:cNvSpPr/>
          <p:nvPr/>
        </p:nvSpPr>
        <p:spPr>
          <a:xfrm>
            <a:off x="3048000" y="509088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997c928b2b_0_6"/>
          <p:cNvSpPr txBox="1"/>
          <p:nvPr/>
        </p:nvSpPr>
        <p:spPr>
          <a:xfrm>
            <a:off x="2895600" y="70942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 Python Techniques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997c928b2b_0_6"/>
          <p:cNvSpPr txBox="1"/>
          <p:nvPr/>
        </p:nvSpPr>
        <p:spPr>
          <a:xfrm>
            <a:off x="-291662" y="283776"/>
            <a:ext cx="11909552" cy="64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just" rtl="0">
              <a:spcBef>
                <a:spcPts val="480"/>
              </a:spcBef>
              <a:spcAft>
                <a:spcPts val="0"/>
              </a:spcAft>
              <a:buNone/>
            </a:pPr>
            <a:endParaRPr sz="2400" dirty="0" smtClean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just" rtl="0">
              <a:spcBef>
                <a:spcPts val="480"/>
              </a:spcBef>
              <a:spcAft>
                <a:spcPts val="0"/>
              </a:spcAft>
              <a:buNone/>
            </a:pPr>
            <a:endParaRPr sz="24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99554" y="533150"/>
            <a:ext cx="3171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480"/>
              </a:spcBef>
            </a:pPr>
            <a:r>
              <a:rPr lang="en-US" sz="1100" dirty="0" smtClean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Lambda functions → Quick transformations</a:t>
            </a:r>
            <a:endParaRPr lang="en-US" sz="11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45" y="884532"/>
            <a:ext cx="3935341" cy="2896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13" y="879123"/>
            <a:ext cx="3911684" cy="28996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3558" y="527890"/>
            <a:ext cx="299524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just">
              <a:spcBef>
                <a:spcPts val="480"/>
              </a:spcBef>
            </a:pPr>
            <a:r>
              <a:rPr lang="en-US" sz="1100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User-defined functions → Automate repetitive steps</a:t>
            </a:r>
          </a:p>
          <a:p>
            <a:endParaRPr 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7737963" y="597868"/>
            <a:ext cx="3171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spcBef>
                <a:spcPts val="480"/>
              </a:spcBef>
            </a:pPr>
            <a:r>
              <a:rPr lang="en-US" sz="1100" dirty="0" smtClean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List Comprehensions:</a:t>
            </a:r>
            <a:endParaRPr lang="en-US" sz="11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4" y="975244"/>
            <a:ext cx="3770285" cy="2812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2626" y="579257"/>
            <a:ext cx="3481803" cy="4909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Summary of </a:t>
            </a:r>
            <a:r>
              <a:rPr lang="en-US" sz="900" b="1" dirty="0" smtClean="0"/>
              <a:t>Graphs: (</a:t>
            </a:r>
            <a:r>
              <a:rPr lang="en-US" sz="900" b="1" dirty="0" err="1" smtClean="0"/>
              <a:t>Lamda</a:t>
            </a:r>
            <a:r>
              <a:rPr lang="en-US" sz="900" b="1" dirty="0" smtClean="0"/>
              <a:t> Function):</a:t>
            </a:r>
          </a:p>
          <a:p>
            <a:endParaRPr lang="en-US" sz="800" dirty="0" smtClean="0"/>
          </a:p>
          <a:p>
            <a:r>
              <a:rPr lang="en-US" sz="800" b="1" dirty="0" smtClean="0"/>
              <a:t>Normalized </a:t>
            </a:r>
            <a:r>
              <a:rPr lang="en-US" sz="800" b="1" dirty="0"/>
              <a:t>Traffic Volume (Top-Left</a:t>
            </a:r>
            <a:r>
              <a:rPr lang="en-US" sz="800" b="1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distribution is roughly bell-shaped, centered around 0.5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Most </a:t>
            </a:r>
            <a:r>
              <a:rPr lang="en-US" sz="800" dirty="0"/>
              <a:t>normalized traffic volume values fall between 0.3 and 0.7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Indicates </a:t>
            </a:r>
            <a:r>
              <a:rPr lang="en-US" sz="800" dirty="0"/>
              <a:t>traffic volume is generally moderate across the city, with fewer extreme low or high </a:t>
            </a:r>
            <a:r>
              <a:rPr lang="en-US" sz="800" dirty="0" smtClean="0"/>
              <a:t>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r>
              <a:rPr lang="en-US" sz="800" b="1" dirty="0" smtClean="0"/>
              <a:t>Congestion </a:t>
            </a:r>
            <a:r>
              <a:rPr lang="en-US" sz="800" b="1" dirty="0"/>
              <a:t>Category Distribution (Top-Right</a:t>
            </a:r>
            <a:r>
              <a:rPr lang="en-US" sz="800" b="1" dirty="0" smtClean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High </a:t>
            </a:r>
            <a:r>
              <a:rPr lang="en-US" sz="800" dirty="0"/>
              <a:t>congestion is the dominant category by a very large margin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Low </a:t>
            </a:r>
            <a:r>
              <a:rPr lang="en-US" sz="800" dirty="0"/>
              <a:t>congestion counts are minimal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Medium </a:t>
            </a:r>
            <a:r>
              <a:rPr lang="en-US" sz="800" dirty="0"/>
              <a:t>congestion occurs occasionally but still far below high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Suggests </a:t>
            </a:r>
            <a:r>
              <a:rPr lang="en-US" sz="800" dirty="0"/>
              <a:t>Bengaluru experiences frequent high congestion, confirming heavy traffic conditions</a:t>
            </a:r>
            <a:r>
              <a:rPr lang="en-US" sz="800" dirty="0" smtClean="0"/>
              <a:t>.</a:t>
            </a:r>
          </a:p>
          <a:p>
            <a:endParaRPr lang="en-US" sz="800" dirty="0" smtClean="0"/>
          </a:p>
          <a:p>
            <a:r>
              <a:rPr lang="en-US" sz="800" b="1" dirty="0" smtClean="0"/>
              <a:t>Speed </a:t>
            </a:r>
            <a:r>
              <a:rPr lang="en-US" sz="800" b="1" dirty="0"/>
              <a:t>Efficiency Distribution (Bottom-Left</a:t>
            </a:r>
            <a:r>
              <a:rPr lang="en-US" sz="800" b="1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kernel density curve peaks around 0.5, showing most vehicles travel at moderate efficiency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Very </a:t>
            </a:r>
            <a:r>
              <a:rPr lang="en-US" sz="800" dirty="0"/>
              <a:t>low or very high efficiencies are rare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Indicates </a:t>
            </a:r>
            <a:r>
              <a:rPr lang="en-US" sz="800" dirty="0"/>
              <a:t>travel efficiency is neither optimal nor extremely poor, but moderately consistent across the dataset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 smtClean="0"/>
              <a:t>Average </a:t>
            </a:r>
            <a:r>
              <a:rPr lang="en-US" sz="800" b="1" dirty="0"/>
              <a:t>Traffic Volume by Month (Bottom-Right</a:t>
            </a:r>
            <a:r>
              <a:rPr lang="en-US" sz="800" b="1" dirty="0" smtClean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Monthly </a:t>
            </a:r>
            <a:r>
              <a:rPr lang="en-US" sz="800" dirty="0"/>
              <a:t>averages remain fairly stable, ranging roughly from 25,000 to 32,000 vehicles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No </a:t>
            </a:r>
            <a:r>
              <a:rPr lang="en-US" sz="800" dirty="0"/>
              <a:t>major seasonal spikes or drops in traffic volume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Implies </a:t>
            </a:r>
            <a:r>
              <a:rPr lang="en-US" sz="800" dirty="0"/>
              <a:t>that traffic demand in Bengaluru is consistent year-round, without strong seasonal variation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r>
              <a:rPr lang="en-US" sz="800" b="1" dirty="0" smtClean="0"/>
              <a:t>✅ </a:t>
            </a:r>
            <a:r>
              <a:rPr lang="en-US" sz="800" b="1" dirty="0"/>
              <a:t>Overall </a:t>
            </a:r>
            <a:r>
              <a:rPr lang="en-US" sz="800" b="1" dirty="0" smtClean="0"/>
              <a:t>Insight:</a:t>
            </a:r>
            <a:endParaRPr lang="en-US" sz="800" b="1" dirty="0"/>
          </a:p>
          <a:p>
            <a:r>
              <a:rPr lang="en-US" sz="800" dirty="0"/>
              <a:t>These visuals together reveal that Bengaluru traffic is characterized by</a:t>
            </a:r>
            <a:r>
              <a:rPr lang="en-US" sz="8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Consistently </a:t>
            </a:r>
            <a:r>
              <a:rPr lang="en-US" sz="800" b="1" dirty="0"/>
              <a:t>high congestion</a:t>
            </a:r>
            <a:r>
              <a:rPr lang="en-US" sz="800" dirty="0"/>
              <a:t>, despite moderate volume distribution.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Moderate travel speed efficiency</a:t>
            </a:r>
            <a:r>
              <a:rPr lang="en-US" sz="800" dirty="0"/>
              <a:t>, indicating partial bottlenecks.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Stable monthly traffic patterns</a:t>
            </a:r>
            <a:r>
              <a:rPr lang="en-US" sz="800" dirty="0"/>
              <a:t>, meaning congestion is not seasonal but systematic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endParaRPr lang="en-US" sz="8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8251842" y="594646"/>
            <a:ext cx="3481803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Summary of User-Defined Function </a:t>
            </a:r>
            <a:r>
              <a:rPr lang="en-US" sz="800" b="1" dirty="0" smtClean="0"/>
              <a:t>Visualizations:</a:t>
            </a:r>
          </a:p>
          <a:p>
            <a:endParaRPr lang="en-US" sz="800" dirty="0" smtClean="0"/>
          </a:p>
          <a:p>
            <a:r>
              <a:rPr lang="en-US" sz="800" b="1" dirty="0" smtClean="0"/>
              <a:t>Histogram </a:t>
            </a:r>
            <a:r>
              <a:rPr lang="en-US" sz="800" b="1" dirty="0"/>
              <a:t>of Traffic </a:t>
            </a:r>
            <a:r>
              <a:rPr lang="en-US" sz="800" b="1" dirty="0" smtClean="0"/>
              <a:t>Volume: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Traffic </a:t>
            </a:r>
            <a:r>
              <a:rPr lang="en-US" sz="800" dirty="0"/>
              <a:t>volume shows a right-skewed distribution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Most </a:t>
            </a:r>
            <a:r>
              <a:rPr lang="en-US" sz="800" dirty="0"/>
              <a:t>observations lie between 15,000 and 35,000 vehicles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A </a:t>
            </a:r>
            <a:r>
              <a:rPr lang="en-US" sz="800" dirty="0"/>
              <a:t>long tail toward higher values indicates peak-hour congestion or high-traffic corridors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Suggests </a:t>
            </a:r>
            <a:r>
              <a:rPr lang="en-US" sz="800" dirty="0"/>
              <a:t>variability in daily traffic demand across the city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 smtClean="0"/>
              <a:t>Boxplot </a:t>
            </a:r>
            <a:r>
              <a:rPr lang="en-US" sz="800" b="1" dirty="0"/>
              <a:t>of Average </a:t>
            </a:r>
            <a:r>
              <a:rPr lang="en-US" sz="800" b="1" dirty="0" smtClean="0"/>
              <a:t>Speed: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median average speed is around 40 km/h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Most </a:t>
            </a:r>
            <a:r>
              <a:rPr lang="en-US" sz="800" dirty="0"/>
              <a:t>speeds fall within the 30–50 km/h range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spread indicates moderate variability, reflecting changing traffic conditions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Presence </a:t>
            </a:r>
            <a:r>
              <a:rPr lang="en-US" sz="800" dirty="0"/>
              <a:t>of extreme values suggests occasional free-flow or highly congested periods</a:t>
            </a:r>
            <a:r>
              <a:rPr lang="en-US" sz="800" dirty="0" smtClean="0"/>
              <a:t>.</a:t>
            </a:r>
          </a:p>
          <a:p>
            <a:endParaRPr lang="en-US" sz="800" dirty="0" smtClean="0"/>
          </a:p>
          <a:p>
            <a:r>
              <a:rPr lang="en-US" sz="800" b="1" dirty="0" smtClean="0"/>
              <a:t>Scatter </a:t>
            </a:r>
            <a:r>
              <a:rPr lang="en-US" sz="800" b="1" dirty="0"/>
              <a:t>Plot: Traffic Volume </a:t>
            </a:r>
            <a:r>
              <a:rPr lang="en-US" sz="800" b="1" dirty="0" err="1"/>
              <a:t>vs</a:t>
            </a:r>
            <a:r>
              <a:rPr lang="en-US" sz="800" b="1" dirty="0"/>
              <a:t> Congestion </a:t>
            </a:r>
            <a:r>
              <a:rPr lang="en-US" sz="800" b="1" dirty="0" smtClean="0"/>
              <a:t>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Shows </a:t>
            </a:r>
            <a:r>
              <a:rPr lang="en-US" sz="800" dirty="0"/>
              <a:t>a strong positive relationship between traffic volume and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As </a:t>
            </a:r>
            <a:r>
              <a:rPr lang="en-US" sz="800" dirty="0"/>
              <a:t>traffic volume increases, congestion levels rise sharply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pattern confirms that traffic volume is a key driver of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High-density </a:t>
            </a:r>
            <a:r>
              <a:rPr lang="en-US" sz="800" dirty="0"/>
              <a:t>cluster indicates consistent congestion at higher traffic </a:t>
            </a:r>
            <a:r>
              <a:rPr lang="en-US" sz="800" dirty="0" smtClean="0"/>
              <a:t>loads. </a:t>
            </a:r>
          </a:p>
          <a:p>
            <a:endParaRPr lang="en-US" sz="800" dirty="0"/>
          </a:p>
          <a:p>
            <a:r>
              <a:rPr lang="en-US" sz="800" b="1" dirty="0" smtClean="0"/>
              <a:t>Bar </a:t>
            </a:r>
            <a:r>
              <a:rPr lang="en-US" sz="800" b="1" dirty="0"/>
              <a:t>Chart: Average Traffic Volume by Area </a:t>
            </a:r>
            <a:r>
              <a:rPr lang="en-US" sz="800" b="1" dirty="0" smtClean="0"/>
              <a:t>Name</a:t>
            </a:r>
          </a:p>
          <a:p>
            <a:r>
              <a:rPr lang="en-US" sz="800" dirty="0" err="1" smtClean="0"/>
              <a:t>Koramangala</a:t>
            </a:r>
            <a:r>
              <a:rPr lang="en-US" sz="800" dirty="0" smtClean="0"/>
              <a:t> show </a:t>
            </a:r>
            <a:r>
              <a:rPr lang="en-US" sz="800" dirty="0"/>
              <a:t>the highest average traffic volumes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M.G</a:t>
            </a:r>
            <a:r>
              <a:rPr lang="en-US" sz="800" dirty="0"/>
              <a:t>. Road and </a:t>
            </a:r>
            <a:r>
              <a:rPr lang="en-US" sz="800" dirty="0" err="1"/>
              <a:t>Indiranagar</a:t>
            </a:r>
            <a:r>
              <a:rPr lang="en-US" sz="800" dirty="0"/>
              <a:t> also experience significant traffic flow</a:t>
            </a:r>
            <a:r>
              <a:rPr lang="en-US" sz="800" dirty="0" smtClean="0"/>
              <a:t>.</a:t>
            </a:r>
          </a:p>
          <a:p>
            <a:r>
              <a:rPr lang="en-US" sz="800" dirty="0" err="1" smtClean="0"/>
              <a:t>Hebbal</a:t>
            </a:r>
            <a:r>
              <a:rPr lang="en-US" sz="800" dirty="0" smtClean="0"/>
              <a:t> </a:t>
            </a:r>
            <a:r>
              <a:rPr lang="en-US" sz="800" dirty="0"/>
              <a:t>has comparatively lower average traffic volume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Highlights </a:t>
            </a:r>
            <a:r>
              <a:rPr lang="en-US" sz="800" dirty="0"/>
              <a:t>area-wise variation in traffic intensity, useful for traffic planning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/>
              <a:t>✅ Overall Insight</a:t>
            </a:r>
          </a:p>
          <a:p>
            <a:r>
              <a:rPr lang="en-US" sz="800" dirty="0"/>
              <a:t>These visualizations collectively show that</a:t>
            </a:r>
            <a:r>
              <a:rPr lang="en-US" sz="8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Traffic </a:t>
            </a:r>
            <a:r>
              <a:rPr lang="en-US" sz="800" dirty="0"/>
              <a:t>volume </a:t>
            </a:r>
            <a:r>
              <a:rPr lang="en-US" sz="800" b="1" dirty="0"/>
              <a:t>varies </a:t>
            </a:r>
            <a:r>
              <a:rPr lang="en-US" sz="800" b="1" dirty="0" smtClean="0"/>
              <a:t>widely </a:t>
            </a:r>
            <a:r>
              <a:rPr lang="en-US" sz="800" dirty="0" smtClean="0"/>
              <a:t>across time and locations.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 smtClean="0"/>
              <a:t>Higher </a:t>
            </a:r>
            <a:r>
              <a:rPr lang="en-US" sz="800" dirty="0" smtClean="0"/>
              <a:t>traffic volume</a:t>
            </a:r>
            <a:r>
              <a:rPr lang="en-US" sz="800" b="1" dirty="0" smtClean="0"/>
              <a:t> directly</a:t>
            </a:r>
            <a:r>
              <a:rPr lang="en-US" sz="800" dirty="0" smtClean="0"/>
              <a:t> contributes to </a:t>
            </a:r>
            <a:r>
              <a:rPr lang="en-US" sz="800" b="1" dirty="0" smtClean="0"/>
              <a:t>increased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Certain </a:t>
            </a:r>
            <a:r>
              <a:rPr lang="en-US" sz="800" dirty="0"/>
              <a:t>areas </a:t>
            </a:r>
            <a:r>
              <a:rPr lang="en-US" sz="800" b="1" dirty="0"/>
              <a:t>consistently</a:t>
            </a:r>
            <a:r>
              <a:rPr lang="en-US" sz="800" dirty="0"/>
              <a:t> experience </a:t>
            </a:r>
            <a:r>
              <a:rPr lang="en-US" sz="800" b="1" dirty="0"/>
              <a:t>heavier traffic load</a:t>
            </a:r>
            <a:r>
              <a:rPr lang="en-US" sz="800" dirty="0"/>
              <a:t>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User-defined functions enable clean, reusable, and structured analysis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22022" y="1014807"/>
            <a:ext cx="743764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📊 </a:t>
            </a:r>
            <a:r>
              <a:rPr lang="en-US" sz="800" b="1" dirty="0"/>
              <a:t>Summary of Traffic Categorization and Trend </a:t>
            </a:r>
            <a:r>
              <a:rPr lang="en-US" sz="800" b="1" dirty="0" smtClean="0"/>
              <a:t>Analysis</a:t>
            </a:r>
          </a:p>
          <a:p>
            <a:endParaRPr lang="en-US" sz="800" dirty="0"/>
          </a:p>
          <a:p>
            <a:r>
              <a:rPr lang="en-US" sz="800" dirty="0" smtClean="0"/>
              <a:t>The </a:t>
            </a:r>
            <a:r>
              <a:rPr lang="en-US" sz="800" dirty="0"/>
              <a:t>figure presents four visualizations that analyze speed behavior, congestion intensity, and temporal traffic trends using engineered </a:t>
            </a:r>
            <a:r>
              <a:rPr lang="en-US" sz="800" dirty="0" smtClean="0"/>
              <a:t>features.</a:t>
            </a:r>
          </a:p>
          <a:p>
            <a:endParaRPr lang="en-US" sz="800" dirty="0"/>
          </a:p>
          <a:p>
            <a:r>
              <a:rPr lang="en-US" sz="800" b="1" dirty="0" smtClean="0"/>
              <a:t>Speed </a:t>
            </a:r>
            <a:r>
              <a:rPr lang="en-US" sz="800" b="1" dirty="0"/>
              <a:t>Category </a:t>
            </a:r>
            <a:r>
              <a:rPr lang="en-US" sz="800" b="1" dirty="0" smtClean="0"/>
              <a:t>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The </a:t>
            </a:r>
            <a:r>
              <a:rPr lang="en-US" sz="800" dirty="0"/>
              <a:t>Medium speed category dominates the dataset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Low-speed </a:t>
            </a:r>
            <a:r>
              <a:rPr lang="en-US" sz="800" dirty="0"/>
              <a:t>observations are fewer, indicating limited severe slow-moving traffic periods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High-speed </a:t>
            </a:r>
            <a:r>
              <a:rPr lang="en-US" sz="800" dirty="0"/>
              <a:t>observations exist but are less frequent than medium speeds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This </a:t>
            </a:r>
            <a:r>
              <a:rPr lang="en-US" sz="800" dirty="0"/>
              <a:t>suggests that traffic generally flows at moderate speeds across most areas and times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 smtClean="0"/>
              <a:t>High </a:t>
            </a:r>
            <a:r>
              <a:rPr lang="en-US" sz="800" b="1" dirty="0"/>
              <a:t>Congestion Flag </a:t>
            </a:r>
            <a:r>
              <a:rPr lang="en-US" sz="800" b="1" dirty="0" smtClean="0"/>
              <a:t>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A </a:t>
            </a:r>
            <a:r>
              <a:rPr lang="en-US" sz="800" dirty="0"/>
              <a:t>significantly larger number of records fall under High Congestion (1) compared to Normal (0</a:t>
            </a:r>
            <a:r>
              <a:rPr lang="en-US" sz="80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Indicates </a:t>
            </a:r>
            <a:r>
              <a:rPr lang="en-US" sz="800" dirty="0"/>
              <a:t>that congested conditions are common in Bengaluru traffic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Highlights </a:t>
            </a:r>
            <a:r>
              <a:rPr lang="en-US" sz="800" dirty="0"/>
              <a:t>persistent traffic pressure across the </a:t>
            </a:r>
            <a:r>
              <a:rPr lang="en-US" sz="800" dirty="0" smtClean="0"/>
              <a:t>city.</a:t>
            </a:r>
          </a:p>
          <a:p>
            <a:endParaRPr lang="en-US" sz="800" dirty="0"/>
          </a:p>
          <a:p>
            <a:r>
              <a:rPr lang="en-US" sz="800" b="1" dirty="0" smtClean="0"/>
              <a:t>Scatter </a:t>
            </a:r>
            <a:r>
              <a:rPr lang="en-US" sz="800" b="1" dirty="0"/>
              <a:t>Plot: Average Speed </a:t>
            </a:r>
            <a:r>
              <a:rPr lang="en-US" sz="800" b="1" dirty="0" err="1"/>
              <a:t>vs</a:t>
            </a:r>
            <a:r>
              <a:rPr lang="en-US" sz="800" b="1" dirty="0"/>
              <a:t> Congestion </a:t>
            </a:r>
            <a:r>
              <a:rPr lang="en-US" sz="800" b="1" dirty="0" smtClean="0"/>
              <a:t>Level: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Shows </a:t>
            </a:r>
            <a:r>
              <a:rPr lang="en-US" sz="800" dirty="0"/>
              <a:t>a clear inverse relationship</a:t>
            </a:r>
            <a:r>
              <a:rPr lang="en-US" sz="8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Higher </a:t>
            </a:r>
            <a:r>
              <a:rPr lang="en-US" sz="800" dirty="0"/>
              <a:t>speeds correspond to lower congestion levels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Lower </a:t>
            </a:r>
            <a:r>
              <a:rPr lang="en-US" sz="800" dirty="0"/>
              <a:t>speeds align with higher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Medium </a:t>
            </a:r>
            <a:r>
              <a:rPr lang="en-US" sz="800" dirty="0"/>
              <a:t>speed values form the densest cluster, reinforcing their dominance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Confirms </a:t>
            </a:r>
            <a:r>
              <a:rPr lang="en-US" sz="800" dirty="0"/>
              <a:t>that speed is a strong indicator of congestion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 smtClean="0"/>
              <a:t>Average </a:t>
            </a:r>
            <a:r>
              <a:rPr lang="en-US" sz="800" b="1" dirty="0"/>
              <a:t>Traffic Volume by </a:t>
            </a:r>
            <a:r>
              <a:rPr lang="en-US" sz="800" b="1" dirty="0" smtClean="0"/>
              <a:t>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Traffic </a:t>
            </a:r>
            <a:r>
              <a:rPr lang="en-US" sz="800" dirty="0"/>
              <a:t>volume remains relatively stable across months, mostly between 28,000 and 30,000 vehicles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Minor </a:t>
            </a:r>
            <a:r>
              <a:rPr lang="en-US" sz="800" dirty="0"/>
              <a:t>fluctuations suggest consistent traffic demand year-round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No </a:t>
            </a:r>
            <a:r>
              <a:rPr lang="en-US" sz="800" dirty="0"/>
              <a:t>strong seasonal spikes, indicating sustained urban mobility pressure</a:t>
            </a:r>
            <a:r>
              <a:rPr lang="en-US" sz="800" dirty="0" smtClean="0"/>
              <a:t>.</a:t>
            </a:r>
          </a:p>
          <a:p>
            <a:endParaRPr lang="en-US" sz="800" dirty="0"/>
          </a:p>
          <a:p>
            <a:r>
              <a:rPr lang="en-US" sz="800" b="1" dirty="0" smtClean="0"/>
              <a:t>✅ </a:t>
            </a:r>
            <a:r>
              <a:rPr lang="en-US" sz="800" b="1" dirty="0"/>
              <a:t>Overall </a:t>
            </a:r>
            <a:r>
              <a:rPr lang="en-US" sz="800" b="1" dirty="0" smtClean="0"/>
              <a:t>Insights: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Bengaluru </a:t>
            </a:r>
            <a:r>
              <a:rPr lang="en-US" sz="800" dirty="0"/>
              <a:t>traffic is predominantly characterized by medium speeds and high congestion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Congestion </a:t>
            </a:r>
            <a:r>
              <a:rPr lang="en-US" sz="800" dirty="0"/>
              <a:t>is widespread and not limited to specific periods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Speed </a:t>
            </a:r>
            <a:r>
              <a:rPr lang="en-US" sz="800" dirty="0"/>
              <a:t>categories provide meaningful segmentation for traffic behavior analysis</a:t>
            </a:r>
            <a:r>
              <a:rPr lang="en-US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Monthly </a:t>
            </a:r>
            <a:r>
              <a:rPr lang="en-US" sz="800" dirty="0"/>
              <a:t>trends suggest steady traffic flow, emphasizing the need for long-term infrastructure solutions rather than seasonal adjustments.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97c928b2b_0_12"/>
          <p:cNvSpPr/>
          <p:nvPr/>
        </p:nvSpPr>
        <p:spPr>
          <a:xfrm>
            <a:off x="3048000" y="501203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997c928b2b_0_12"/>
          <p:cNvSpPr txBox="1"/>
          <p:nvPr/>
        </p:nvSpPr>
        <p:spPr>
          <a:xfrm>
            <a:off x="2895600" y="-23653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 &amp; Conclusions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997c928b2b_0_12"/>
          <p:cNvSpPr txBox="1"/>
          <p:nvPr/>
        </p:nvSpPr>
        <p:spPr>
          <a:xfrm>
            <a:off x="1002082" y="5668026"/>
            <a:ext cx="10403468" cy="33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9850" marR="0" lvl="0" algn="just" rtl="0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500"/>
            </a:pPr>
            <a:endParaRPr sz="25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404" y="761649"/>
            <a:ext cx="1192598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Bengaluru’s traffic dataset shows a consistently high, saturated network: volumes and congestion are high across major corridors, speeds sit around 40 km/h, and key areas like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Indiranagar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Koramangala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MG Road and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Hebbal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emerge as persistent hotspots</a:t>
            </a:r>
            <a:r>
              <a:rPr lang="en-US" sz="10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 sz="10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​</a:t>
            </a:r>
          </a:p>
          <a:p>
            <a:pPr lvl="0"/>
            <a:endParaRPr lang="en-US" sz="1000" dirty="0" smtClean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Major trends discovered through descriptive statistics and visualizations:</a:t>
            </a:r>
          </a:p>
          <a:p>
            <a:pPr lvl="0"/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Traffic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volume is consistently high across the city, with most values concentrated between 20,000–40,000 vehicles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Histograms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show a right-skewed distribution, indicating occasional peak congestion periods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Congestion </a:t>
            </a:r>
            <a:r>
              <a:rPr lang="en-US" sz="1000" b="1" dirty="0" err="1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Levels</a:t>
            </a:r>
            <a:r>
              <a:rPr lang="en-US" sz="1000" dirty="0" err="1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:A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large proportion of records fall under high congestion, confirming chronic congestion in 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Bengaluru. Congestion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values increase sharply with traffic volume and road capacity utilization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Average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speed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is moderate to low (mostly 30–45 km/h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). As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congestion increases, average speed drops significantly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Temporal Trends: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Monthly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traffic volume remains consistently high, with slight seasonal fluctuations but no drastic drops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Day-of-week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analysis shows weekday traffic slightly higher than weekends, indicating work-related commuting patterns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lvl="0"/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Environmental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&amp; Mobility </a:t>
            </a: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Indicators: Travel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Time Index values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are consistently above 1.2, suggesting delays compared to free-flow traffic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Environmental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impact rises sharply during high traffic and congestion periods.</a:t>
            </a:r>
            <a:endParaRPr lang="en-US" sz="1000" dirty="0" smtClean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lvl="0"/>
            <a:endParaRPr lang="en-US" sz="10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Strong correlations or important feature relationships identified.</a:t>
            </a:r>
            <a:endParaRPr lang="en-US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Traffic </a:t>
            </a:r>
            <a:r>
              <a:rPr lang="en-US" sz="1000" dirty="0"/>
              <a:t>volume strongly correlates with congestion level (≈0.81), travel time index (≈0.70), road capacity utilization (≈0.70), incident reports (≈0.34), and environmental impact (≈1.00 as modeled here), confirming that higher volume directly drives congestion, delay and impact.​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Congestion level is strongly positively correlated with travel time index (≈0.73) and road capacity utilization (≈0.85), and strongly negatively with pedestrian and cyclist count (≈−0.61), implying that highly congested, fully used corridors are slower and less attractive for non‑motorized users.​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Average speed is moderately to strongly negatively correlated with traffic volume (≈−0.34), travel time index (≈−0.38), congestion level (≈−0.35) and environmental impact (≈−0.34), reinforcing the intuitive pattern that more vehicles and higher congestion reduce speeds and worsen impacts.</a:t>
            </a:r>
            <a:r>
              <a:rPr lang="en-US" sz="1000" dirty="0" smtClean="0"/>
              <a:t>​</a:t>
            </a:r>
          </a:p>
          <a:p>
            <a:endParaRPr lang="en-US" sz="1000" dirty="0" smtClean="0"/>
          </a:p>
          <a:p>
            <a:pPr lvl="0"/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Notable patterns across different groups or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Group‑by </a:t>
            </a:r>
            <a:r>
              <a:rPr lang="en-US" sz="1000" dirty="0"/>
              <a:t>charts highlight specific hotspots: areas such as </a:t>
            </a:r>
            <a:r>
              <a:rPr lang="en-US" sz="1000" dirty="0" err="1"/>
              <a:t>Indiranagar</a:t>
            </a:r>
            <a:r>
              <a:rPr lang="en-US" sz="1000" dirty="0"/>
              <a:t>, </a:t>
            </a:r>
            <a:r>
              <a:rPr lang="en-US" sz="1000" dirty="0" err="1"/>
              <a:t>Koramangala</a:t>
            </a:r>
            <a:r>
              <a:rPr lang="en-US" sz="1000" dirty="0"/>
              <a:t>, MG Road and </a:t>
            </a:r>
            <a:r>
              <a:rPr lang="en-US" sz="1000" dirty="0" err="1"/>
              <a:t>Hebbal</a:t>
            </a:r>
            <a:r>
              <a:rPr lang="en-US" sz="1000" dirty="0"/>
              <a:t>, and intersections like 100 Feet Road, CMH Road, Silk Board Junction, </a:t>
            </a:r>
            <a:r>
              <a:rPr lang="en-US" sz="1000" dirty="0" err="1"/>
              <a:t>Marathahalli</a:t>
            </a:r>
            <a:r>
              <a:rPr lang="en-US" sz="1000" dirty="0"/>
              <a:t> Bridge and </a:t>
            </a:r>
            <a:r>
              <a:rPr lang="en-US" sz="1000" dirty="0" err="1"/>
              <a:t>Hebbal</a:t>
            </a:r>
            <a:r>
              <a:rPr lang="en-US" sz="1000" dirty="0"/>
              <a:t> Flyover show the highest mean traffic volumes and congestion.​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Weather‑wise, most observations are under “Clear” conditions, but where adverse weather appears, it tends to align with slightly different volume and speed patterns, though sample imbalance limits strong conclusions there.​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Construction and roadwork are mostly “No”, but where “Yes” is recorded, average congestion levels by construction activity are higher, indicating localized work zones exacerbate congestion.​</a:t>
            </a:r>
          </a:p>
          <a:p>
            <a:endParaRPr lang="en-US" sz="1000" dirty="0" smtClean="0"/>
          </a:p>
          <a:p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Data quality issues, inconsistencies, or limitations highlighted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The </a:t>
            </a:r>
            <a:r>
              <a:rPr lang="en-US" sz="1000" dirty="0"/>
              <a:t>raw dataset contained 282 missing “Area Name” values and 469 missing “Congestion Level” values, plus 404 duplicate rows; these were handled by imputing area with mode (</a:t>
            </a:r>
            <a:r>
              <a:rPr lang="en-US" sz="1000" dirty="0" err="1"/>
              <a:t>Indiranagar</a:t>
            </a:r>
            <a:r>
              <a:rPr lang="en-US" sz="1000" dirty="0"/>
              <a:t>), imputing congestion with the median (≈92.4), and dropping duplicates, which can slightly bias area‑level and congestion distributions towards common values.​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Dates required conversion and rows with invalid/missing dates were dropped, and numeric outliers were capped via IQR‑based bounds; while this stabilizes analysis, it can mask genuine extremes and makes time‑series completeness dependent on the cleaning rules.​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Environmental impact appears almost perfectly aligned with traffic volume (correlation ≈1), suggesting it may be derived rather than independently measured, which limits its value as a separate explanatory variable.​</a:t>
            </a:r>
          </a:p>
          <a:p>
            <a:endParaRPr lang="en-US" sz="1000" dirty="0"/>
          </a:p>
          <a:p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97c928b2b_0_12"/>
          <p:cNvSpPr/>
          <p:nvPr/>
        </p:nvSpPr>
        <p:spPr>
          <a:xfrm>
            <a:off x="3048000" y="501203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997c928b2b_0_12"/>
          <p:cNvSpPr txBox="1"/>
          <p:nvPr/>
        </p:nvSpPr>
        <p:spPr>
          <a:xfrm>
            <a:off x="2895600" y="-23653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 &amp; Conclusions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997c928b2b_0_12"/>
          <p:cNvSpPr txBox="1"/>
          <p:nvPr/>
        </p:nvSpPr>
        <p:spPr>
          <a:xfrm>
            <a:off x="1002082" y="5668026"/>
            <a:ext cx="10403468" cy="33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9850" marR="0" lvl="0" algn="just" rtl="0">
              <a:spcBef>
                <a:spcPts val="480"/>
              </a:spcBef>
              <a:spcAft>
                <a:spcPts val="0"/>
              </a:spcAft>
              <a:buClr>
                <a:srgbClr val="0033CC"/>
              </a:buClr>
              <a:buSzPts val="2500"/>
            </a:pPr>
            <a:endParaRPr sz="2500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404" y="761649"/>
            <a:ext cx="1192598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Major </a:t>
            </a:r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trends discovered through descriptive statistics and visualizations:</a:t>
            </a:r>
          </a:p>
          <a:p>
            <a:pPr lvl="0"/>
            <a:endParaRPr lang="en-US" sz="1000" dirty="0" smtClean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Numerical summaries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show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heavy traffic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: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mean traffic volume ≈29k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vehicles (median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≈27.6k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max &gt;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66k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),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average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speed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≈39–40 km/h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congestion level mean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≈81%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with median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≈92%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and road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capacity utilization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tightly clustered around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≈98–100%,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indicating a system that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operates close to full cap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acity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most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of the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time.​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Environmental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impact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public transport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usage are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non‑trivial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(mean environmental impact ≈108, PT usage ≈45), while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incident reports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are relatively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low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per record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(mean ≈1.6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) but present,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suggesting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chronic congestion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rather than being driven purely by incidents.​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Categorical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distributions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show </a:t>
            </a:r>
            <a:r>
              <a:rPr lang="en-US" sz="1000" b="1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Indiranagar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as the most frequent area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100 Feet Road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as the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most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frequent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intersection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“Clear”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as the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dominant weather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and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“No”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as the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dominant roadwork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condition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indicatin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g that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high congestion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is the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norm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even under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normal weather and without </a:t>
            </a: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/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Insights that may guide further analysis</a:t>
            </a:r>
          </a:p>
          <a:p>
            <a:pPr lvl="0"/>
            <a:endParaRPr lang="en-US" sz="10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smtClean="0"/>
              <a:t>Traffic </a:t>
            </a:r>
            <a:r>
              <a:rPr lang="en-US" sz="1000" b="1" dirty="0"/>
              <a:t>volume, congestion, capacity utilization, travel time index </a:t>
            </a:r>
            <a:r>
              <a:rPr lang="en-US" sz="1000" dirty="0"/>
              <a:t>and</a:t>
            </a:r>
            <a:r>
              <a:rPr lang="en-US" sz="1000" b="1" dirty="0"/>
              <a:t> environmental impact </a:t>
            </a:r>
            <a:r>
              <a:rPr lang="en-US" sz="1000" dirty="0"/>
              <a:t>are tightly </a:t>
            </a:r>
            <a:r>
              <a:rPr lang="en-US" sz="1000" b="1" dirty="0"/>
              <a:t>linked</a:t>
            </a:r>
            <a:r>
              <a:rPr lang="en-US" sz="1000" dirty="0"/>
              <a:t>, </a:t>
            </a:r>
            <a:r>
              <a:rPr lang="en-US" sz="1000" b="1" dirty="0"/>
              <a:t>downstream modeling </a:t>
            </a:r>
            <a:r>
              <a:rPr lang="en-US" sz="1000" dirty="0"/>
              <a:t>should </a:t>
            </a:r>
            <a:r>
              <a:rPr lang="en-US" sz="1000" b="1" dirty="0"/>
              <a:t>avoid multicollinea</a:t>
            </a:r>
            <a:r>
              <a:rPr lang="en-US" sz="1000" dirty="0"/>
              <a:t>rity by selecting a </a:t>
            </a:r>
            <a:r>
              <a:rPr lang="en-US" sz="1000" b="1" dirty="0"/>
              <a:t>few representative </a:t>
            </a:r>
            <a:r>
              <a:rPr lang="en-US" sz="1000" dirty="0"/>
              <a:t>features (for example, choose between </a:t>
            </a:r>
            <a:r>
              <a:rPr lang="en-US" sz="1000" b="1" dirty="0"/>
              <a:t>congestion level and travel time index</a:t>
            </a:r>
            <a:r>
              <a:rPr lang="en-US" sz="1000" dirty="0"/>
              <a:t> as the main </a:t>
            </a:r>
            <a:r>
              <a:rPr lang="en-US" sz="1000" b="1" dirty="0"/>
              <a:t>delay proxy</a:t>
            </a:r>
            <a:r>
              <a:rPr lang="en-US" sz="1000" dirty="0"/>
              <a:t>).​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</a:t>
            </a:r>
            <a:r>
              <a:rPr lang="en-US" sz="1000" b="1" dirty="0"/>
              <a:t>strong negative association </a:t>
            </a:r>
            <a:r>
              <a:rPr lang="en-US" sz="1000" dirty="0"/>
              <a:t>between conge</a:t>
            </a:r>
            <a:r>
              <a:rPr lang="en-US" sz="1000" b="1" dirty="0"/>
              <a:t>stion </a:t>
            </a:r>
            <a:r>
              <a:rPr lang="en-US" sz="1000" dirty="0"/>
              <a:t>and</a:t>
            </a:r>
            <a:r>
              <a:rPr lang="en-US" sz="1000" b="1" dirty="0"/>
              <a:t> pedestrian/cyclist </a:t>
            </a:r>
            <a:r>
              <a:rPr lang="en-US" sz="1000" dirty="0"/>
              <a:t>counts suggests scope to </a:t>
            </a:r>
            <a:r>
              <a:rPr lang="en-US" sz="1000" b="1" dirty="0"/>
              <a:t>analyze</a:t>
            </a:r>
            <a:r>
              <a:rPr lang="en-US" sz="1000" dirty="0"/>
              <a:t> </a:t>
            </a:r>
            <a:r>
              <a:rPr lang="en-US" sz="1000" b="1" dirty="0"/>
              <a:t>“safety and comfort” corridors</a:t>
            </a:r>
            <a:r>
              <a:rPr lang="en-US" sz="1000" dirty="0"/>
              <a:t>, where </a:t>
            </a:r>
            <a:r>
              <a:rPr lang="en-US" sz="1000" b="1" dirty="0"/>
              <a:t>lowering</a:t>
            </a:r>
            <a:r>
              <a:rPr lang="en-US" sz="1000" dirty="0"/>
              <a:t> motorized </a:t>
            </a:r>
            <a:r>
              <a:rPr lang="en-US" sz="1000" b="1" dirty="0"/>
              <a:t>volume or speed </a:t>
            </a:r>
            <a:r>
              <a:rPr lang="en-US" sz="1000" dirty="0"/>
              <a:t>might </a:t>
            </a:r>
            <a:r>
              <a:rPr lang="en-US" sz="1000" b="1" dirty="0"/>
              <a:t>encourage active </a:t>
            </a:r>
            <a:r>
              <a:rPr lang="en-US" sz="1000" dirty="0"/>
              <a:t>modes.​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Time‑of‑day</a:t>
            </a:r>
            <a:r>
              <a:rPr lang="en-US" sz="1000" dirty="0"/>
              <a:t> and finer </a:t>
            </a:r>
            <a:r>
              <a:rPr lang="en-US" sz="1000" b="1" dirty="0"/>
              <a:t>temporal granularity </a:t>
            </a:r>
            <a:r>
              <a:rPr lang="en-US" sz="1000" dirty="0"/>
              <a:t>(within the </a:t>
            </a:r>
            <a:r>
              <a:rPr lang="en-US" sz="1000" b="1" dirty="0"/>
              <a:t>date column</a:t>
            </a:r>
            <a:r>
              <a:rPr lang="en-US" sz="1000" dirty="0"/>
              <a:t>) could be exploited to </a:t>
            </a:r>
            <a:r>
              <a:rPr lang="en-US" sz="1000" b="1" dirty="0"/>
              <a:t>build peak/off‑peak </a:t>
            </a:r>
            <a:r>
              <a:rPr lang="en-US" sz="1000" dirty="0"/>
              <a:t>profiles, </a:t>
            </a:r>
            <a:r>
              <a:rPr lang="en-US" sz="1000" b="1" dirty="0"/>
              <a:t>forecast congestion</a:t>
            </a:r>
            <a:r>
              <a:rPr lang="en-US" sz="1000" dirty="0"/>
              <a:t>, and </a:t>
            </a:r>
            <a:r>
              <a:rPr lang="en-US" sz="1000" b="1" dirty="0"/>
              <a:t>test policy scenarios </a:t>
            </a:r>
            <a:r>
              <a:rPr lang="en-US" sz="1000" dirty="0"/>
              <a:t>like </a:t>
            </a:r>
            <a:r>
              <a:rPr lang="en-US" sz="1000" b="1" dirty="0"/>
              <a:t>staggered work </a:t>
            </a:r>
            <a:r>
              <a:rPr lang="en-US" sz="1000" dirty="0"/>
              <a:t>hours</a:t>
            </a:r>
            <a:r>
              <a:rPr lang="en-US" sz="1000" b="1" dirty="0"/>
              <a:t> </a:t>
            </a:r>
            <a:r>
              <a:rPr lang="en-US" sz="1000" dirty="0"/>
              <a:t>or </a:t>
            </a:r>
            <a:r>
              <a:rPr lang="en-US" sz="1000" b="1" dirty="0"/>
              <a:t>dynamic</a:t>
            </a:r>
            <a:r>
              <a:rPr lang="en-US" sz="1000" dirty="0"/>
              <a:t> pricing.</a:t>
            </a:r>
          </a:p>
          <a:p>
            <a:pPr lvl="0"/>
            <a:endParaRPr lang="en-US" dirty="0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Clear summary of what the dataset reveals</a:t>
            </a:r>
          </a:p>
          <a:p>
            <a:endParaRPr lang="en-US" dirty="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dataset </a:t>
            </a:r>
            <a:r>
              <a:rPr lang="en-US" sz="1000" b="1" dirty="0"/>
              <a:t>depicts</a:t>
            </a:r>
            <a:r>
              <a:rPr lang="en-US" sz="1000" dirty="0"/>
              <a:t> an </a:t>
            </a:r>
            <a:r>
              <a:rPr lang="en-US" sz="1000" b="1" dirty="0"/>
              <a:t>urban network</a:t>
            </a:r>
            <a:r>
              <a:rPr lang="en-US" sz="1000" dirty="0"/>
              <a:t> where major Bengaluru </a:t>
            </a:r>
            <a:r>
              <a:rPr lang="en-US" sz="1000" b="1" dirty="0"/>
              <a:t>corridors operate close </a:t>
            </a:r>
            <a:r>
              <a:rPr lang="en-US" sz="1000" dirty="0"/>
              <a:t>to or at </a:t>
            </a:r>
            <a:r>
              <a:rPr lang="en-US" sz="1000" b="1" dirty="0"/>
              <a:t>capacity, </a:t>
            </a:r>
            <a:r>
              <a:rPr lang="en-US" sz="1000" dirty="0"/>
              <a:t>with </a:t>
            </a:r>
            <a:r>
              <a:rPr lang="en-US" sz="1000" b="1" dirty="0"/>
              <a:t>high</a:t>
            </a:r>
            <a:r>
              <a:rPr lang="en-US" sz="1000" dirty="0"/>
              <a:t> and </a:t>
            </a:r>
            <a:r>
              <a:rPr lang="en-US" sz="1000" b="1" dirty="0"/>
              <a:t>persistent congestion </a:t>
            </a:r>
            <a:r>
              <a:rPr lang="en-US" sz="1000" dirty="0"/>
              <a:t>reflected in </a:t>
            </a:r>
            <a:r>
              <a:rPr lang="en-US" sz="1000" b="1" dirty="0"/>
              <a:t>high congestion percentages, high travel time indices, </a:t>
            </a:r>
            <a:r>
              <a:rPr lang="en-US" sz="1000" dirty="0"/>
              <a:t>and</a:t>
            </a:r>
            <a:r>
              <a:rPr lang="en-US" sz="1000" b="1" dirty="0"/>
              <a:t> modest average speeds.​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</a:t>
            </a:r>
            <a:r>
              <a:rPr lang="en-US" sz="1000" b="1" dirty="0"/>
              <a:t>ongestion</a:t>
            </a:r>
            <a:r>
              <a:rPr lang="en-US" sz="1000" dirty="0"/>
              <a:t> is spatially concentrated in known </a:t>
            </a:r>
            <a:r>
              <a:rPr lang="en-US" sz="1000" b="1" dirty="0"/>
              <a:t>commercial and IT zones</a:t>
            </a:r>
            <a:r>
              <a:rPr lang="en-US" sz="1000" dirty="0"/>
              <a:t>, and temporally sustained across days and months</a:t>
            </a:r>
            <a:r>
              <a:rPr lang="en-US" sz="1000" b="1" dirty="0"/>
              <a:t>, implying structural demand–supply imbalance</a:t>
            </a:r>
            <a:r>
              <a:rPr lang="en-US" sz="1000" dirty="0"/>
              <a:t> rather </a:t>
            </a:r>
            <a:r>
              <a:rPr lang="en-US" sz="1000" b="1" dirty="0"/>
              <a:t>than short‑lived disturbances.​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Non‑motorized traffic </a:t>
            </a:r>
            <a:r>
              <a:rPr lang="en-US" sz="1000" dirty="0"/>
              <a:t>is suppressed on the most congested links, and e</a:t>
            </a:r>
            <a:r>
              <a:rPr lang="en-US" sz="1000" b="1" dirty="0"/>
              <a:t>nvironmental impact grows </a:t>
            </a:r>
            <a:r>
              <a:rPr lang="en-US" sz="1000" dirty="0"/>
              <a:t>directly with </a:t>
            </a:r>
            <a:r>
              <a:rPr lang="en-US" sz="1000" b="1" dirty="0"/>
              <a:t>traffic</a:t>
            </a:r>
            <a:r>
              <a:rPr lang="en-US" sz="1000" dirty="0"/>
              <a:t>, underscoring </a:t>
            </a:r>
            <a:r>
              <a:rPr lang="en-US" sz="1000" b="1" dirty="0"/>
              <a:t>sustainability and livability</a:t>
            </a:r>
            <a:r>
              <a:rPr lang="en-US" sz="1000" dirty="0"/>
              <a:t> concerns in </a:t>
            </a:r>
            <a:r>
              <a:rPr lang="en-US" sz="1000" b="1" dirty="0"/>
              <a:t>high‑volume corri</a:t>
            </a:r>
            <a:r>
              <a:rPr lang="en-US" sz="1000" dirty="0"/>
              <a:t>dors.</a:t>
            </a:r>
          </a:p>
          <a:p>
            <a:pPr lvl="0"/>
            <a:endParaRPr lang="en-US" sz="1000" dirty="0" smtClean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dirty="0">
                <a:solidFill>
                  <a:srgbClr val="0033CC"/>
                </a:solidFill>
                <a:latin typeface="Trebuchet MS"/>
                <a:ea typeface="Trebuchet MS"/>
                <a:cs typeface="Trebuchet MS"/>
              </a:rPr>
              <a:t>Future directions and recommendations.</a:t>
            </a:r>
          </a:p>
          <a:p>
            <a:pPr lvl="0"/>
            <a:endParaRPr lang="en-US" sz="10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Build predictive </a:t>
            </a: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models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using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cleaned features to forecast congestion level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or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travel time index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from volume, area, day‑of‑week, weather and construction flag, and then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test “what‑if” interventions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Perform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time‑of‑day segmentation </a:t>
            </a:r>
            <a:r>
              <a:rPr lang="en-US" sz="1000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to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derive peak‑hour factors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, and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evaluate targeted interv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entions at Silk Board,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Marathahalli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Bridge, 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Hebbal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and MG Road–</a:t>
            </a:r>
            <a:r>
              <a:rPr lang="en-US" sz="1000" dirty="0" err="1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Indiranagar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corridors for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maximum impact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.​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Enrich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the dataset with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external layers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(land‑use, public‑transport supply, signal timings) and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analyze modal shift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potential,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prioritizing corridors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 where high volume, high congestion and low pedestrian/cyclist counts coincide for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bus priority lanes </a:t>
            </a:r>
            <a:r>
              <a:rPr lang="en-US" sz="1000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and </a:t>
            </a:r>
            <a:r>
              <a:rPr lang="en-US" sz="1000" b="1" dirty="0">
                <a:solidFill>
                  <a:schemeClr val="tx1"/>
                </a:solidFill>
                <a:latin typeface="+mj-lt"/>
                <a:ea typeface="Trebuchet MS"/>
                <a:cs typeface="Trebuchet MS"/>
                <a:sym typeface="Trebuchet MS"/>
              </a:rPr>
              <a:t>pedestrian‑first designs.</a:t>
            </a:r>
            <a:endParaRPr lang="en-US" sz="1000" b="1" dirty="0" smtClean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lvl="0"/>
            <a:endParaRPr lang="en-US" sz="1000" dirty="0">
              <a:solidFill>
                <a:schemeClr val="tx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endParaRPr lang="en-US" sz="1000" dirty="0">
              <a:latin typeface="+mj-lt"/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1065" y="5165081"/>
            <a:ext cx="4727055" cy="1638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Government Recommendations </a:t>
            </a:r>
            <a:r>
              <a:rPr lang="en-US" sz="1050" b="1" dirty="0" smtClean="0"/>
              <a:t>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b="1" dirty="0" smtClean="0"/>
              <a:t>Adaptive </a:t>
            </a:r>
            <a:r>
              <a:rPr lang="en-US" sz="900" b="1" dirty="0"/>
              <a:t>Smart Traffic Signals: AI-based signal timing </a:t>
            </a:r>
            <a:r>
              <a:rPr lang="en-US" sz="900" dirty="0"/>
              <a:t>adjusts green lights based on </a:t>
            </a:r>
            <a:r>
              <a:rPr lang="en-US" sz="900" b="1" dirty="0"/>
              <a:t>real-time congestion </a:t>
            </a:r>
            <a:r>
              <a:rPr lang="en-US" sz="900" dirty="0"/>
              <a:t>→ 15–30% improved traffic flow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b="1" dirty="0" smtClean="0"/>
              <a:t>Enhanced </a:t>
            </a:r>
            <a:r>
              <a:rPr lang="en-US" sz="900" b="1" dirty="0"/>
              <a:t>Public Transportation: </a:t>
            </a:r>
            <a:r>
              <a:rPr lang="en-US" sz="900" dirty="0"/>
              <a:t>Increase </a:t>
            </a:r>
            <a:r>
              <a:rPr lang="en-US" sz="900" b="1" dirty="0"/>
              <a:t>bus frequency</a:t>
            </a:r>
            <a:r>
              <a:rPr lang="en-US" sz="900" dirty="0"/>
              <a:t>, add </a:t>
            </a:r>
            <a:r>
              <a:rPr lang="en-US" sz="900" b="1" dirty="0"/>
              <a:t>metro feeders</a:t>
            </a:r>
            <a:r>
              <a:rPr lang="en-US" sz="900" dirty="0"/>
              <a:t>, and provide </a:t>
            </a:r>
            <a:r>
              <a:rPr lang="en-US" sz="900" b="1" dirty="0"/>
              <a:t>real-time info </a:t>
            </a:r>
            <a:r>
              <a:rPr lang="en-US" sz="900" dirty="0"/>
              <a:t>→ </a:t>
            </a:r>
            <a:r>
              <a:rPr lang="en-US" sz="900" b="1" dirty="0"/>
              <a:t>reduces private vehicle </a:t>
            </a:r>
            <a:r>
              <a:rPr lang="en-US" sz="900" dirty="0"/>
              <a:t>use and </a:t>
            </a:r>
            <a:r>
              <a:rPr lang="en-US" sz="900" b="1" dirty="0" smtClean="0"/>
              <a:t>pollution</a:t>
            </a:r>
            <a:r>
              <a:rPr lang="en-US" sz="900" dirty="0"/>
              <a:t> </a:t>
            </a:r>
            <a:r>
              <a:rPr lang="en-US" sz="900" dirty="0" smtClean="0"/>
              <a:t>as </a:t>
            </a:r>
            <a:r>
              <a:rPr lang="en-US" sz="900" b="1" dirty="0"/>
              <a:t>Higher traffic density</a:t>
            </a:r>
            <a:r>
              <a:rPr lang="en-US" sz="900" dirty="0"/>
              <a:t> sharply r</a:t>
            </a:r>
            <a:r>
              <a:rPr lang="en-US" sz="900" b="1" dirty="0"/>
              <a:t>educes vehicle speeds</a:t>
            </a:r>
            <a:r>
              <a:rPr lang="en-US" sz="900" dirty="0"/>
              <a:t>, often below 20–30 km/h during </a:t>
            </a:r>
            <a:r>
              <a:rPr lang="en-US" sz="900" b="1" dirty="0"/>
              <a:t>peak hours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b="1" dirty="0" smtClean="0"/>
              <a:t>Data </a:t>
            </a:r>
            <a:r>
              <a:rPr lang="en-US" sz="900" b="1" dirty="0"/>
              <a:t>Driven Urban Planning: Predictive analytics </a:t>
            </a:r>
            <a:r>
              <a:rPr lang="en-US" sz="900" dirty="0"/>
              <a:t>for congestion </a:t>
            </a:r>
            <a:r>
              <a:rPr lang="en-US" sz="900" b="1" dirty="0"/>
              <a:t>hotspots</a:t>
            </a:r>
            <a:r>
              <a:rPr lang="en-US" sz="900" dirty="0"/>
              <a:t>, </a:t>
            </a:r>
            <a:r>
              <a:rPr lang="en-US" sz="900" b="1" dirty="0"/>
              <a:t>infrastructure</a:t>
            </a:r>
            <a:r>
              <a:rPr lang="en-US" sz="900" dirty="0"/>
              <a:t> planning, </a:t>
            </a:r>
            <a:r>
              <a:rPr lang="en-US" sz="900" b="1" dirty="0"/>
              <a:t>and peak-hour management </a:t>
            </a:r>
            <a:r>
              <a:rPr lang="en-US" sz="900" dirty="0"/>
              <a:t>→ long-term </a:t>
            </a:r>
            <a:r>
              <a:rPr lang="en-US" sz="900" b="1" dirty="0"/>
              <a:t>traffic reduction</a:t>
            </a:r>
            <a:r>
              <a:rPr lang="en-US" sz="900" dirty="0"/>
              <a:t>. </a:t>
            </a:r>
            <a:r>
              <a:rPr lang="en-US" sz="900" b="1" dirty="0"/>
              <a:t>Areas</a:t>
            </a:r>
            <a:r>
              <a:rPr lang="en-US" sz="900" dirty="0"/>
              <a:t> with higher </a:t>
            </a:r>
            <a:r>
              <a:rPr lang="en-US" sz="900" b="1" dirty="0"/>
              <a:t>vehicle volumes</a:t>
            </a:r>
            <a:r>
              <a:rPr lang="en-US" sz="900" dirty="0"/>
              <a:t> show significantly </a:t>
            </a:r>
            <a:r>
              <a:rPr lang="en-US" sz="900" b="1" dirty="0"/>
              <a:t>elevated environmental impact</a:t>
            </a:r>
            <a:r>
              <a:rPr lang="en-US" sz="900" dirty="0"/>
              <a:t> and </a:t>
            </a:r>
            <a:r>
              <a:rPr lang="en-US" sz="900" b="1" dirty="0"/>
              <a:t>emissions.</a:t>
            </a:r>
            <a:endParaRPr 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19299" y="3554258"/>
            <a:ext cx="4727055" cy="15004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Positive </a:t>
            </a:r>
            <a:r>
              <a:rPr lang="en-US" sz="1050" b="1" dirty="0" smtClean="0"/>
              <a:t>Insights 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dirty="0" smtClean="0"/>
              <a:t>Many </a:t>
            </a:r>
            <a:r>
              <a:rPr lang="en-US" sz="900" dirty="0"/>
              <a:t>roads maintain speeds </a:t>
            </a:r>
            <a:r>
              <a:rPr lang="en-US" sz="900" b="1" dirty="0"/>
              <a:t>above 40 km/h</a:t>
            </a:r>
            <a:r>
              <a:rPr lang="en-US" sz="900" dirty="0"/>
              <a:t>, showing </a:t>
            </a:r>
            <a:r>
              <a:rPr lang="en-US" sz="900" b="1" dirty="0"/>
              <a:t>good traffic flow</a:t>
            </a:r>
            <a:r>
              <a:rPr lang="en-US" sz="900" dirty="0"/>
              <a:t> in some areas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dirty="0" smtClean="0"/>
              <a:t>Most </a:t>
            </a:r>
            <a:r>
              <a:rPr lang="en-US" sz="900" dirty="0"/>
              <a:t>roads have </a:t>
            </a:r>
            <a:r>
              <a:rPr lang="en-US" sz="900" b="1" dirty="0"/>
              <a:t>0–1 incidents</a:t>
            </a:r>
            <a:r>
              <a:rPr lang="en-US" sz="900" dirty="0"/>
              <a:t>, showing </a:t>
            </a:r>
            <a:r>
              <a:rPr lang="en-US" sz="900" b="1" dirty="0"/>
              <a:t>good safety measures </a:t>
            </a:r>
            <a:r>
              <a:rPr lang="en-US" sz="900" dirty="0"/>
              <a:t>on many streets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dirty="0" smtClean="0"/>
              <a:t>Even </a:t>
            </a:r>
            <a:r>
              <a:rPr lang="en-US" sz="900" dirty="0"/>
              <a:t>in busy cities, some areas </a:t>
            </a:r>
            <a:r>
              <a:rPr lang="en-US" sz="900" b="1" dirty="0"/>
              <a:t>handle traffic efficiently</a:t>
            </a:r>
            <a:r>
              <a:rPr lang="en-US" sz="900" dirty="0"/>
              <a:t>, likely due to better traffic control or infrastructure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dirty="0" smtClean="0"/>
              <a:t>Some </a:t>
            </a:r>
            <a:r>
              <a:rPr lang="en-US" sz="900" dirty="0"/>
              <a:t>roads </a:t>
            </a:r>
            <a:r>
              <a:rPr lang="en-US" sz="900" b="1" dirty="0"/>
              <a:t>maintain high speeds </a:t>
            </a:r>
            <a:r>
              <a:rPr lang="en-US" sz="900" dirty="0"/>
              <a:t>despite medium to </a:t>
            </a:r>
            <a:r>
              <a:rPr lang="en-US" sz="900" b="1" dirty="0"/>
              <a:t>high-capacity utilization</a:t>
            </a:r>
            <a:r>
              <a:rPr lang="en-US" sz="900" dirty="0"/>
              <a:t>, suggesting </a:t>
            </a:r>
            <a:r>
              <a:rPr lang="en-US" sz="900" b="1" dirty="0"/>
              <a:t>effective traffic management </a:t>
            </a:r>
            <a:r>
              <a:rPr lang="en-US" sz="900" dirty="0"/>
              <a:t>by the traffic department</a:t>
            </a:r>
            <a:r>
              <a:rPr lang="en-US" sz="900" dirty="0" smtClean="0"/>
              <a:t>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900" dirty="0" smtClean="0"/>
              <a:t>Some </a:t>
            </a:r>
            <a:r>
              <a:rPr lang="en-US" sz="900" dirty="0"/>
              <a:t>areas show </a:t>
            </a:r>
            <a:r>
              <a:rPr lang="en-US" sz="900" b="1" dirty="0"/>
              <a:t>low average pollution</a:t>
            </a:r>
            <a:r>
              <a:rPr lang="en-US" sz="900" dirty="0"/>
              <a:t>, highlighting </a:t>
            </a:r>
            <a:r>
              <a:rPr lang="en-US" sz="900" b="1" dirty="0"/>
              <a:t>effective traffic planning</a:t>
            </a:r>
            <a:r>
              <a:rPr lang="en-US" sz="900" dirty="0"/>
              <a:t> </a:t>
            </a:r>
            <a:r>
              <a:rPr lang="en-US" sz="900" b="1" dirty="0"/>
              <a:t>or pollution control initiatives.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9460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7689651" y="6040587"/>
            <a:ext cx="42207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7" y="424160"/>
            <a:ext cx="9388654" cy="5616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3048000" y="478867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536537" y="3501025"/>
            <a:ext cx="11348581" cy="308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Define </a:t>
            </a:r>
            <a:r>
              <a:rPr lang="en-US" sz="18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problem: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dirty="0"/>
              <a:t>To analyze and understand the </a:t>
            </a:r>
            <a:r>
              <a:rPr lang="en-US" b="1" dirty="0"/>
              <a:t>key factors </a:t>
            </a:r>
            <a:r>
              <a:rPr lang="en-US" dirty="0"/>
              <a:t>contributing to </a:t>
            </a:r>
            <a:r>
              <a:rPr lang="en-US" b="1" dirty="0"/>
              <a:t>traffic congestion </a:t>
            </a:r>
            <a:r>
              <a:rPr lang="en-US" dirty="0"/>
              <a:t>and </a:t>
            </a:r>
            <a:r>
              <a:rPr lang="en-US" b="1" dirty="0"/>
              <a:t>mobility inefficiencies </a:t>
            </a:r>
            <a:r>
              <a:rPr lang="en-US" dirty="0"/>
              <a:t>across Bengaluru by examining </a:t>
            </a:r>
            <a:r>
              <a:rPr lang="en-US" b="1" dirty="0"/>
              <a:t>traffic volume, speed patterns, congestion levels, environmental impact,</a:t>
            </a:r>
            <a:r>
              <a:rPr lang="en-US" dirty="0"/>
              <a:t> and </a:t>
            </a:r>
            <a:r>
              <a:rPr lang="en-US" b="1" dirty="0"/>
              <a:t>situational influences </a:t>
            </a:r>
            <a:r>
              <a:rPr lang="en-US" dirty="0"/>
              <a:t>such as </a:t>
            </a:r>
            <a:r>
              <a:rPr lang="en-US" b="1" dirty="0"/>
              <a:t>weather</a:t>
            </a:r>
            <a:r>
              <a:rPr lang="en-US" dirty="0"/>
              <a:t> and </a:t>
            </a:r>
            <a:r>
              <a:rPr lang="en-US" b="1" dirty="0"/>
              <a:t>roadwork</a:t>
            </a:r>
            <a:r>
              <a:rPr lang="en-US" dirty="0"/>
              <a:t> activity.</a:t>
            </a:r>
            <a:endParaRPr lang="en-US" dirty="0" smtClean="0"/>
          </a:p>
          <a:p>
            <a:pPr lvl="2"/>
            <a:endParaRPr lang="en-US" sz="18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2"/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Why </a:t>
            </a:r>
            <a:r>
              <a:rPr lang="en-US" sz="18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dataset</a:t>
            </a:r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Bengaluru Traffic Dataset</a:t>
            </a:r>
            <a:r>
              <a:rPr lang="en-US" dirty="0"/>
              <a:t> is chosen because it provides a </a:t>
            </a:r>
            <a:r>
              <a:rPr lang="en-US" b="1" dirty="0"/>
              <a:t>rich, multi-dimensional view</a:t>
            </a:r>
            <a:r>
              <a:rPr lang="en-US" dirty="0"/>
              <a:t> of real-world traffic behavior in one of India’s most congested metropolitan cities. Unlike simple traffic datasets that only contain vehicle counts or speeds, this dataset integrates </a:t>
            </a:r>
            <a:r>
              <a:rPr lang="en-US" b="1" dirty="0"/>
              <a:t>traffic flow, environmental conditions, mobility usage, infrastructure factors, and situational influences</a:t>
            </a:r>
            <a:r>
              <a:rPr lang="en-US" dirty="0"/>
              <a:t>, making it ideal for comprehensive urban mobility analysis.</a:t>
            </a:r>
            <a:r>
              <a:rPr lang="en-US" dirty="0" smtClean="0"/>
              <a:t>.</a:t>
            </a:r>
          </a:p>
          <a:p>
            <a:pPr lvl="1"/>
            <a:endParaRPr lang="en-US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1"/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What </a:t>
            </a:r>
            <a:r>
              <a:rPr lang="en-US" sz="18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 will your EDA answer</a:t>
            </a:r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 smtClean="0"/>
              <a:t>  EDA </a:t>
            </a:r>
            <a:r>
              <a:rPr lang="en-US" dirty="0"/>
              <a:t>will reveal where, when, and why Bengaluru’s traffic congestion occurs, and which factors most strongly influence mobility, delays, and environmental impact.</a:t>
            </a:r>
            <a:endParaRPr lang="en-US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591" marR="0" lvl="0" indent="-2540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Noto Sans Symbols"/>
              <a:buChar char="▪"/>
            </a:pPr>
            <a:endParaRPr lang="en-US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591" marR="0" lvl="0" indent="-2540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Noto Sans Symbols"/>
              <a:buChar char="▪"/>
            </a:pPr>
            <a:endParaRPr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191000" y="40714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Title, Dataset, Problem </a:t>
            </a: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Statement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6537" y="478071"/>
            <a:ext cx="6096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Project Title: </a:t>
            </a:r>
          </a:p>
          <a:p>
            <a:pPr lvl="0"/>
            <a:r>
              <a:rPr lang="en-US" sz="18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Bengaluru </a:t>
            </a:r>
            <a:r>
              <a:rPr lang="en-US" sz="18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Urban Traffic Flow and Mobility Insights</a:t>
            </a:r>
            <a:endParaRPr lang="en-US" sz="1800" dirty="0">
              <a:ea typeface="Trebuchet MS"/>
            </a:endParaRPr>
          </a:p>
          <a:p>
            <a:endParaRPr lang="en-US" sz="1100" dirty="0">
              <a:latin typeface="system-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0489" y="1177445"/>
            <a:ext cx="4334006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rgbClr val="0000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Dataset </a:t>
            </a:r>
            <a:r>
              <a:rPr lang="en-US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Size and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Number of Records:</a:t>
            </a:r>
            <a:r>
              <a:rPr lang="en-US" sz="1050" dirty="0"/>
              <a:t> </a:t>
            </a:r>
            <a:r>
              <a:rPr lang="en-US" sz="1050" dirty="0" smtClean="0"/>
              <a:t>8,000</a:t>
            </a:r>
            <a:r>
              <a:rPr lang="en-US" sz="1050" dirty="0"/>
              <a:t>+ rows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Number of Features:</a:t>
            </a:r>
            <a:r>
              <a:rPr lang="en-US" sz="1050" dirty="0"/>
              <a:t> 15+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Data Format:</a:t>
            </a:r>
            <a:r>
              <a:rPr lang="en-US" sz="1050" dirty="0"/>
              <a:t> 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Temporal Coverage:</a:t>
            </a:r>
            <a:r>
              <a:rPr lang="en-US" sz="1050" dirty="0"/>
              <a:t> Multi-month / multi-year observations (date-based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537" y="1265129"/>
            <a:ext cx="52818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Dataset Overview and </a:t>
            </a:r>
            <a:r>
              <a:rPr lang="en-US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</a:rPr>
              <a:t>Summary</a:t>
            </a:r>
          </a:p>
          <a:p>
            <a:r>
              <a:rPr lang="en-US" sz="1100" dirty="0" smtClean="0">
                <a:latin typeface="system-ui"/>
              </a:rPr>
              <a:t>Dataset: Bangalore City Traffic Dataset</a:t>
            </a:r>
          </a:p>
          <a:p>
            <a:r>
              <a:rPr lang="en-US" sz="1100" dirty="0" smtClean="0">
                <a:latin typeface="system-ui"/>
              </a:rPr>
              <a:t>Platform</a:t>
            </a:r>
            <a:r>
              <a:rPr lang="en-US" sz="1100" dirty="0">
                <a:latin typeface="system-ui"/>
              </a:rPr>
              <a:t>: </a:t>
            </a:r>
            <a:r>
              <a:rPr lang="en-US" sz="1100" dirty="0" err="1">
                <a:latin typeface="system-ui"/>
              </a:rPr>
              <a:t>Kaggle</a:t>
            </a:r>
            <a:endParaRPr lang="en-US" sz="1100" dirty="0">
              <a:latin typeface="system-ui"/>
            </a:endParaRPr>
          </a:p>
          <a:p>
            <a:r>
              <a:rPr lang="en-US" sz="1100" dirty="0">
                <a:latin typeface="system-ui"/>
              </a:rPr>
              <a:t>Dataset URL: </a:t>
            </a:r>
            <a:r>
              <a:rPr lang="en-US" sz="1100" dirty="0">
                <a:solidFill>
                  <a:srgbClr val="0D47A1"/>
                </a:solidFill>
                <a:latin typeface="system-ui"/>
                <a:hlinkClick r:id="rId3"/>
              </a:rPr>
              <a:t>https://</a:t>
            </a:r>
            <a:r>
              <a:rPr lang="en-US" sz="1100" dirty="0" smtClean="0">
                <a:solidFill>
                  <a:srgbClr val="0D47A1"/>
                </a:solidFill>
                <a:latin typeface="system-ui"/>
                <a:hlinkClick r:id="rId3"/>
              </a:rPr>
              <a:t>www.kaggle.com/datasets/preethamgouda/banglore-city-traffic-dataset</a:t>
            </a:r>
            <a:endParaRPr lang="en-US" sz="1100" dirty="0" smtClean="0">
              <a:latin typeface="system-ui"/>
            </a:endParaRPr>
          </a:p>
          <a:p>
            <a:r>
              <a:rPr lang="en-US" sz="1100" dirty="0" smtClean="0">
                <a:latin typeface="system-ui"/>
              </a:rPr>
              <a:t>🔗 Source</a:t>
            </a:r>
          </a:p>
          <a:p>
            <a:r>
              <a:rPr lang="en-US" sz="1050" dirty="0" smtClean="0">
                <a:latin typeface="system-ui"/>
              </a:rPr>
              <a:t>The </a:t>
            </a:r>
            <a:r>
              <a:rPr lang="en-US" sz="1050" dirty="0">
                <a:latin typeface="system-ui"/>
              </a:rPr>
              <a:t>data was collected from the </a:t>
            </a:r>
            <a:r>
              <a:rPr lang="en-US" sz="1050" b="1" dirty="0">
                <a:latin typeface="system-ui"/>
              </a:rPr>
              <a:t>Government of Karnataka's </a:t>
            </a:r>
            <a:r>
              <a:rPr lang="en-US" sz="1050" dirty="0">
                <a:latin typeface="system-ui"/>
              </a:rPr>
              <a:t>open datasets, which provide </a:t>
            </a:r>
            <a:r>
              <a:rPr lang="en-US" sz="1050" b="1" dirty="0">
                <a:latin typeface="system-ui"/>
              </a:rPr>
              <a:t>real-time traffic </a:t>
            </a:r>
            <a:r>
              <a:rPr lang="en-US" sz="1050" dirty="0">
                <a:latin typeface="system-ui"/>
              </a:rPr>
              <a:t>information. This data was then processed and merged to create a </a:t>
            </a:r>
            <a:r>
              <a:rPr lang="en-US" sz="1050" b="1" dirty="0">
                <a:latin typeface="system-ui"/>
              </a:rPr>
              <a:t>comprehensive overview </a:t>
            </a:r>
            <a:r>
              <a:rPr lang="en-US" sz="1050" dirty="0">
                <a:latin typeface="system-ui"/>
              </a:rPr>
              <a:t>of Bangalore’s </a:t>
            </a:r>
            <a:r>
              <a:rPr lang="en-US" sz="1050" b="1" dirty="0">
                <a:latin typeface="system-ui"/>
              </a:rPr>
              <a:t>traffic patterns </a:t>
            </a:r>
            <a:r>
              <a:rPr lang="en-US" sz="1050" dirty="0">
                <a:latin typeface="system-ui"/>
              </a:rPr>
              <a:t>for the year 2022. Government of Karnataka, recorded at various key intersections and roads in Bangalore. The data was further </a:t>
            </a:r>
            <a:r>
              <a:rPr lang="en-US" sz="1050" b="1" dirty="0">
                <a:latin typeface="system-ui"/>
              </a:rPr>
              <a:t>aggregated and merged </a:t>
            </a:r>
            <a:r>
              <a:rPr lang="en-US" sz="1050" dirty="0">
                <a:latin typeface="system-ui"/>
              </a:rPr>
              <a:t>from </a:t>
            </a:r>
            <a:r>
              <a:rPr lang="en-US" sz="1050" b="1" dirty="0">
                <a:latin typeface="system-ui"/>
              </a:rPr>
              <a:t>multiple sources</a:t>
            </a:r>
            <a:r>
              <a:rPr lang="en-US" sz="1050" dirty="0">
                <a:latin typeface="system-ui"/>
              </a:rPr>
              <a:t> to create a detailed dataset suitable for </a:t>
            </a:r>
            <a:r>
              <a:rPr lang="en-US" sz="1050" b="1" dirty="0">
                <a:latin typeface="system-ui"/>
              </a:rPr>
              <a:t>smart city and urban planning </a:t>
            </a:r>
            <a:r>
              <a:rPr lang="en-US" sz="1050" dirty="0">
                <a:latin typeface="system-ui"/>
              </a:rPr>
              <a:t>analysis.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55883" y="477564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969579" y="733098"/>
            <a:ext cx="7491375" cy="552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791" marR="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Missing value handling &amp; Duplicate removal: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Missing value detection: </a:t>
            </a:r>
            <a:r>
              <a:rPr lang="en-US" sz="1200" dirty="0" err="1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df.isnull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().sum() gives a clear overview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Numeric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imputation: Filling with </a:t>
            </a:r>
            <a:r>
              <a:rPr lang="en-US" sz="1200" b="1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mean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is a quick 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fix.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imputation: </a:t>
            </a:r>
            <a:r>
              <a:rPr lang="en-US" sz="1200" b="1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Mode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replacement ensures no empty categories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Congestion level : </a:t>
            </a:r>
            <a:r>
              <a:rPr lang="en-US" sz="1200" b="1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imputed 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lang="en-US" sz="1200" b="1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median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, which robust against </a:t>
            </a:r>
            <a:r>
              <a:rPr lang="en-US" sz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skewness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and outliers.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Duplicate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handling: Detects and removes duplicates efficiently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en-US" sz="1200" b="1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404 duplicate 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rows handled.</a:t>
            </a:r>
            <a:endParaRPr sz="12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en-US" sz="160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type corrections</a:t>
            </a:r>
            <a:endParaRPr sz="16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66741" lvl="0" indent="-17145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Date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handling template: </a:t>
            </a:r>
            <a:r>
              <a:rPr lang="en-US" sz="1200" dirty="0" smtClean="0">
                <a:ea typeface="Trebuchet MS"/>
              </a:rPr>
              <a:t>S</a:t>
            </a:r>
            <a:r>
              <a:rPr lang="en-US" sz="1200" dirty="0" smtClean="0"/>
              <a:t>tored </a:t>
            </a:r>
            <a:r>
              <a:rPr lang="en-US" sz="1200" dirty="0"/>
              <a:t>as an </a:t>
            </a:r>
            <a:r>
              <a:rPr lang="en-US" sz="1200" b="1" i="1" dirty="0"/>
              <a:t>object/string</a:t>
            </a:r>
            <a:r>
              <a:rPr lang="en-US" sz="1200" dirty="0"/>
              <a:t>, preventing time-series analysis </a:t>
            </a:r>
            <a:r>
              <a:rPr lang="en-US" sz="1200" dirty="0" smtClean="0"/>
              <a:t>hence converted to date=based feature.</a:t>
            </a:r>
            <a:endParaRPr lang="en-US" sz="12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66741" lvl="0" indent="-17145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b="1" dirty="0"/>
              <a:t>Numerical</a:t>
            </a:r>
            <a:r>
              <a:rPr lang="en-US" sz="1200" dirty="0"/>
              <a:t> Type Corrections: Some columns that should contain numeric data were stored as objects or had mixed formats.</a:t>
            </a:r>
          </a:p>
          <a:p>
            <a:pPr marL="666741" lvl="0" indent="-17145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b="1" dirty="0" smtClean="0"/>
              <a:t>Categorical </a:t>
            </a:r>
            <a:r>
              <a:rPr lang="en-US" sz="1200" dirty="0"/>
              <a:t>Data Standardization: Several categorical fields were stored as strings but required normalization and consistent </a:t>
            </a:r>
            <a:r>
              <a:rPr lang="en-US" sz="1200" dirty="0" smtClean="0"/>
              <a:t>formatting. Trimmed whitespaces. Cleaned and standardize category labels. Eliminated inconsistencies </a:t>
            </a:r>
            <a:r>
              <a:rPr lang="nn-NO" sz="1200" dirty="0" smtClean="0"/>
              <a:t>“</a:t>
            </a:r>
            <a:r>
              <a:rPr lang="nn-NO" sz="1200" dirty="0"/>
              <a:t>koramangala”, “Koramangala ”, “KORAMANGALA</a:t>
            </a:r>
            <a:r>
              <a:rPr lang="nn-NO" sz="1200" dirty="0" smtClean="0"/>
              <a:t>”.</a:t>
            </a:r>
            <a:endParaRPr lang="en-US" sz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66741" lvl="0" indent="-17145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Inspection </a:t>
            </a:r>
            <a:r>
              <a:rPr lang="en-US" sz="1200" b="1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outputs:</a:t>
            </a:r>
          </a:p>
          <a:p>
            <a:pPr marL="495291" lvl="2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Dataset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shape after cleaning.</a:t>
            </a:r>
          </a:p>
          <a:p>
            <a:pPr marL="495291" lvl="2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    Data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types for all columns.</a:t>
            </a:r>
          </a:p>
          <a:p>
            <a:pPr marL="495291" lvl="2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Remaining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missing values.</a:t>
            </a:r>
          </a:p>
          <a:p>
            <a:pPr marL="495291" lvl="2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Preview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of first 5 rows.</a:t>
            </a:r>
          </a:p>
          <a:p>
            <a:pPr marL="495291" lvl="2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Unique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counts for categorical columns</a:t>
            </a: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685791" lvl="0" indent="-190500" algn="just">
              <a:spcBef>
                <a:spcPts val="48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95291" lvl="0" algn="just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This </a:t>
            </a:r>
            <a:r>
              <a:rPr lang="en-US" sz="1200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gives you a clear snapshot of dataset health before moving into EDA.</a:t>
            </a:r>
            <a:endParaRPr sz="1200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198883" y="39411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Cleaning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02" y="952230"/>
            <a:ext cx="4081698" cy="536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>
            <a:off x="3048000" y="45391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-91570" y="701565"/>
            <a:ext cx="5068615" cy="615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591" marR="0" lvl="0" indent="-3175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Noto Sans Symbols"/>
              <a:buChar char="▪"/>
            </a:pPr>
            <a:r>
              <a:rPr lang="en-US" sz="1200" dirty="0" smtClean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 statistics (numerical &amp; categorical)</a:t>
            </a:r>
          </a:p>
          <a:p>
            <a:pPr marL="355591" marR="0" lvl="0" indent="-3175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Noto Sans Symbols"/>
              <a:buChar char="▪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591" marR="0" lvl="0" indent="-3175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Noto Sans Symbols"/>
              <a:buChar char="▪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23841" marR="0" lvl="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</a:pPr>
            <a:endParaRPr lang="en-US"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591" marR="0" lvl="0" indent="-31750" algn="just" rtl="0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Noto Sans Symbols"/>
              <a:buChar char="▪"/>
            </a:pPr>
            <a:endParaRPr sz="1200" dirty="0" smtClean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spcBef>
                <a:spcPts val="480"/>
              </a:spcBef>
              <a:spcAft>
                <a:spcPts val="0"/>
              </a:spcAft>
              <a:buNone/>
            </a:pPr>
            <a:endParaRPr sz="120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1691640" y="31524"/>
            <a:ext cx="8976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Exploratory Data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Analysis(EDA) – Descriptive statistics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5" y="4565822"/>
            <a:ext cx="5903590" cy="2242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7" y="1115263"/>
            <a:ext cx="4823878" cy="5692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654" y="1107255"/>
            <a:ext cx="4571859" cy="115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3048000" y="446023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5;p7"/>
          <p:cNvSpPr txBox="1"/>
          <p:nvPr/>
        </p:nvSpPr>
        <p:spPr>
          <a:xfrm>
            <a:off x="2985370" y="25292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– Data Visualization- Bar Plots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8" y="611931"/>
            <a:ext cx="4902259" cy="1964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1" y="2808920"/>
            <a:ext cx="4831882" cy="1957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010" y="861983"/>
            <a:ext cx="5020788" cy="20863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" y="4886958"/>
            <a:ext cx="4831882" cy="19548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00" y="3373319"/>
            <a:ext cx="5526652" cy="22266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550835" y="737058"/>
            <a:ext cx="4508949" cy="5847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🚗 1. Traffic Flow </a:t>
            </a:r>
            <a:r>
              <a:rPr lang="en-US" sz="1200" b="1" dirty="0" smtClean="0"/>
              <a:t>Indicators</a:t>
            </a:r>
          </a:p>
          <a:p>
            <a:endParaRPr lang="en-US" sz="1200" b="1" dirty="0" smtClean="0"/>
          </a:p>
          <a:p>
            <a:r>
              <a:rPr lang="en-US" sz="1000" b="1" dirty="0" smtClean="0"/>
              <a:t>Traffic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Distribution </a:t>
            </a:r>
            <a:r>
              <a:rPr lang="en-US" sz="1000" dirty="0"/>
              <a:t>is moderately right-skewed</a:t>
            </a:r>
            <a:r>
              <a:rPr lang="en-US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A </a:t>
            </a:r>
            <a:r>
              <a:rPr lang="en-US" sz="1000" dirty="0"/>
              <a:t>large concentration of traffic lies between 15,000–30,000 vehicles, indicating heavy routine flow</a:t>
            </a:r>
            <a:r>
              <a:rPr lang="en-US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A </a:t>
            </a:r>
            <a:r>
              <a:rPr lang="en-US" sz="1000" dirty="0"/>
              <a:t>long tail toward 60,000+ suggests extreme congestion events on major corridors (e.g., Silk Board, </a:t>
            </a:r>
            <a:r>
              <a:rPr lang="en-US" sz="1000" dirty="0" err="1"/>
              <a:t>Marathahalli</a:t>
            </a:r>
            <a:r>
              <a:rPr lang="en-US" sz="1000" dirty="0" smtClean="0"/>
              <a:t>).</a:t>
            </a:r>
          </a:p>
          <a:p>
            <a:r>
              <a:rPr lang="en-US" sz="1000" b="1" dirty="0" smtClean="0"/>
              <a:t>Insight: </a:t>
            </a:r>
            <a:r>
              <a:rPr lang="en-US" sz="1000" dirty="0" smtClean="0"/>
              <a:t>Bengaluru’s </a:t>
            </a:r>
            <a:r>
              <a:rPr lang="en-US" sz="1000" dirty="0"/>
              <a:t>road network experiences consistently high traffic, with occasional severe spikes that stress road capacity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b="1" dirty="0" smtClean="0"/>
              <a:t>Average Speed</a:t>
            </a:r>
          </a:p>
          <a:p>
            <a:r>
              <a:rPr lang="en-US" sz="1000" dirty="0" smtClean="0"/>
              <a:t>Roughly </a:t>
            </a:r>
            <a:r>
              <a:rPr lang="en-US" sz="1000" dirty="0"/>
              <a:t>bell-shaped distribution with most speeds between 30–45 km/h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Very </a:t>
            </a:r>
            <a:r>
              <a:rPr lang="en-US" sz="1000" dirty="0"/>
              <a:t>low speeds (&lt;20 km/h) appear during peak congestion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Very </a:t>
            </a:r>
            <a:r>
              <a:rPr lang="en-US" sz="1000" dirty="0"/>
              <a:t>high speeds (&gt;60 km/h) occur only in low-traffic zones or off-peak hours</a:t>
            </a:r>
            <a:r>
              <a:rPr lang="en-US" sz="1000" dirty="0" smtClean="0"/>
              <a:t>.</a:t>
            </a:r>
          </a:p>
          <a:p>
            <a:r>
              <a:rPr lang="en-US" sz="1000" b="1" dirty="0" smtClean="0"/>
              <a:t>Insight: </a:t>
            </a:r>
            <a:r>
              <a:rPr lang="en-US" sz="1000" dirty="0" smtClean="0"/>
              <a:t>Speed </a:t>
            </a:r>
            <a:r>
              <a:rPr lang="en-US" sz="1000" dirty="0"/>
              <a:t>varies widely, highlighting chronic slowdowns in core urban areas and occasional free-flowing conditions in less dense regions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b="1" dirty="0" smtClean="0"/>
              <a:t>Congestion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Highly </a:t>
            </a:r>
            <a:r>
              <a:rPr lang="en-US" sz="1000" dirty="0"/>
              <a:t>right-skewed with most observations near 90–100</a:t>
            </a:r>
            <a:r>
              <a:rPr lang="en-US" sz="10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Indicates </a:t>
            </a:r>
            <a:r>
              <a:rPr lang="en-US" sz="1000" dirty="0"/>
              <a:t>near-saturated traffic conditions across multiple locations</a:t>
            </a:r>
            <a:r>
              <a:rPr lang="en-US" sz="1000" dirty="0" smtClean="0"/>
              <a:t>.</a:t>
            </a:r>
          </a:p>
          <a:p>
            <a:r>
              <a:rPr lang="en-US" sz="1000" b="1" dirty="0" smtClean="0"/>
              <a:t>Insight: </a:t>
            </a:r>
            <a:r>
              <a:rPr lang="en-US" sz="1000" dirty="0" smtClean="0"/>
              <a:t>Congestion </a:t>
            </a:r>
            <a:r>
              <a:rPr lang="en-US" sz="1000" dirty="0"/>
              <a:t>is a persistent and widespread issue, not just an occasional peak-hour phenomenon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b="1" dirty="0" smtClean="0"/>
              <a:t>Travel </a:t>
            </a:r>
            <a:r>
              <a:rPr lang="en-US" sz="1000" b="1" dirty="0"/>
              <a:t>Time </a:t>
            </a:r>
            <a:r>
              <a:rPr lang="en-US" sz="1000" b="1" dirty="0" smtClean="0"/>
              <a:t>Index: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Most </a:t>
            </a:r>
            <a:r>
              <a:rPr lang="en-US" sz="1000" dirty="0"/>
              <a:t>values lie between 1.1–1.4, showing delays of 10–40% over free-flow travel time</a:t>
            </a:r>
            <a:r>
              <a:rPr lang="en-US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Higher </a:t>
            </a:r>
            <a:r>
              <a:rPr lang="en-US" sz="1000" dirty="0"/>
              <a:t>spikes indicate severe congestion episodes</a:t>
            </a:r>
            <a:r>
              <a:rPr lang="en-US" sz="1000" dirty="0" smtClean="0"/>
              <a:t>.</a:t>
            </a:r>
          </a:p>
          <a:p>
            <a:r>
              <a:rPr lang="en-US" sz="1000" b="1" dirty="0" smtClean="0"/>
              <a:t>Insight: </a:t>
            </a:r>
            <a:r>
              <a:rPr lang="en-US" sz="1000" dirty="0" smtClean="0"/>
              <a:t>Travel </a:t>
            </a:r>
            <a:r>
              <a:rPr lang="en-US" sz="1000" dirty="0"/>
              <a:t>delays are systemic, affecting daily commuting efficiency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b="1" dirty="0" smtClean="0"/>
              <a:t>Road </a:t>
            </a:r>
            <a:r>
              <a:rPr lang="en-US" sz="1000" b="1" dirty="0"/>
              <a:t>Capacity </a:t>
            </a:r>
            <a:r>
              <a:rPr lang="en-US" sz="1000" b="1" dirty="0" smtClean="0"/>
              <a:t>Utilization: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Distribution </a:t>
            </a:r>
            <a:r>
              <a:rPr lang="en-US" sz="1000" dirty="0"/>
              <a:t>tightly packed near 98–100</a:t>
            </a:r>
            <a:r>
              <a:rPr lang="en-US" sz="10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Suggests </a:t>
            </a:r>
            <a:r>
              <a:rPr lang="en-US" sz="1000" dirty="0"/>
              <a:t>roads are almost always operating at or beyond intended capacity</a:t>
            </a:r>
            <a:r>
              <a:rPr lang="en-US" sz="1000" dirty="0" smtClean="0"/>
              <a:t>. </a:t>
            </a:r>
          </a:p>
          <a:p>
            <a:r>
              <a:rPr lang="en-US" sz="1000" b="1" dirty="0" smtClean="0"/>
              <a:t>Insight: </a:t>
            </a:r>
            <a:r>
              <a:rPr lang="en-US" sz="1000" dirty="0" smtClean="0"/>
              <a:t>Infrastructure </a:t>
            </a:r>
            <a:r>
              <a:rPr lang="en-US" sz="1000" dirty="0"/>
              <a:t>is consistently strained; even minor disturbances cause significant traffic buildup.</a:t>
            </a:r>
          </a:p>
        </p:txBody>
      </p:sp>
    </p:spTree>
    <p:extLst>
      <p:ext uri="{BB962C8B-B14F-4D97-AF65-F5344CB8AC3E}">
        <p14:creationId xmlns:p14="http://schemas.microsoft.com/office/powerpoint/2010/main" val="296057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4" y="4651072"/>
            <a:ext cx="4156668" cy="16635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8" y="181483"/>
            <a:ext cx="4102064" cy="16642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" y="2267754"/>
            <a:ext cx="3966522" cy="159706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23659" y="964164"/>
            <a:ext cx="3713323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🅿️ 3. Mobility &amp; Usage </a:t>
            </a:r>
            <a:r>
              <a:rPr lang="en-US" sz="1100" b="1" dirty="0" smtClean="0"/>
              <a:t>Indicators:</a:t>
            </a:r>
          </a:p>
          <a:p>
            <a:endParaRPr lang="en-US" sz="1100" dirty="0"/>
          </a:p>
          <a:p>
            <a:r>
              <a:rPr lang="en-US" sz="1100" b="1" dirty="0" smtClean="0"/>
              <a:t>Parking Usage: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Evenly </a:t>
            </a:r>
            <a:r>
              <a:rPr lang="en-US" sz="1100" dirty="0"/>
              <a:t>distributed between 55–100%, with slight peaks above 80</a:t>
            </a:r>
            <a:r>
              <a:rPr lang="en-US" sz="11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Indicates </a:t>
            </a:r>
            <a:r>
              <a:rPr lang="en-US" sz="1100" dirty="0"/>
              <a:t>consistently high demand for parking across commercial areas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Insight: </a:t>
            </a:r>
            <a:r>
              <a:rPr lang="en-US" sz="1100" dirty="0" smtClean="0"/>
              <a:t>Parking </a:t>
            </a:r>
            <a:r>
              <a:rPr lang="en-US" sz="1100" dirty="0"/>
              <a:t>pressure mirrors congestion zones, signaling dense land use patterns</a:t>
            </a:r>
            <a:r>
              <a:rPr lang="en-US" sz="1100" dirty="0" smtClean="0"/>
              <a:t>.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Public </a:t>
            </a:r>
            <a:r>
              <a:rPr lang="en-US" sz="1100" b="1" dirty="0"/>
              <a:t>Transport </a:t>
            </a:r>
            <a:r>
              <a:rPr lang="en-US" sz="1100" b="1" dirty="0" smtClean="0"/>
              <a:t>Usage: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Distribution </a:t>
            </a:r>
            <a:r>
              <a:rPr lang="en-US" sz="1100" dirty="0"/>
              <a:t>is nearly uniform (flat</a:t>
            </a:r>
            <a:r>
              <a:rPr lang="en-US" sz="110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Suggests </a:t>
            </a:r>
            <a:r>
              <a:rPr lang="en-US" sz="1100" dirty="0"/>
              <a:t>inconsistent or unpredictable adoption of public transport across locations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Insight: </a:t>
            </a:r>
            <a:r>
              <a:rPr lang="en-US" sz="1100" dirty="0" smtClean="0"/>
              <a:t>Public </a:t>
            </a:r>
            <a:r>
              <a:rPr lang="en-US" sz="1100" dirty="0"/>
              <a:t>transport is available but not uniformly relied upon — indicating potential for better integration</a:t>
            </a:r>
            <a:r>
              <a:rPr lang="en-US" sz="1100" dirty="0" smtClean="0"/>
              <a:t>. </a:t>
            </a:r>
          </a:p>
          <a:p>
            <a:endParaRPr lang="en-US" sz="1100" b="1" dirty="0" smtClean="0"/>
          </a:p>
          <a:p>
            <a:r>
              <a:rPr lang="en-US" sz="1100" b="1" dirty="0" smtClean="0"/>
              <a:t>Pedestrian </a:t>
            </a:r>
            <a:r>
              <a:rPr lang="en-US" sz="1100" b="1" dirty="0"/>
              <a:t>and Cyclist </a:t>
            </a:r>
            <a:r>
              <a:rPr lang="en-US" sz="1100" b="1" dirty="0" smtClean="0"/>
              <a:t>Count: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distribution shows a clear peak around 95–110, with a long tail up to 135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Indicates </a:t>
            </a:r>
            <a:r>
              <a:rPr lang="en-US" sz="1100" dirty="0"/>
              <a:t>moderate-to-high pedestrian movement in many locations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Insight: </a:t>
            </a:r>
            <a:r>
              <a:rPr lang="en-US" sz="1100" dirty="0" smtClean="0"/>
              <a:t>Areas </a:t>
            </a:r>
            <a:r>
              <a:rPr lang="en-US" sz="1100" dirty="0"/>
              <a:t>with high walkability may experience reduced vehicle speeds and mixed traffic behavior.</a:t>
            </a:r>
            <a:endParaRPr lang="en-US" sz="9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601" y="2529030"/>
            <a:ext cx="4999358" cy="20804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451" y="230532"/>
            <a:ext cx="4910983" cy="20136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371" y="4832746"/>
            <a:ext cx="4669972" cy="187955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096246" y="988796"/>
            <a:ext cx="3499941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🚧 2. Incident, Pollution &amp; Compliance </a:t>
            </a:r>
            <a:r>
              <a:rPr lang="en-US" sz="1100" b="1" dirty="0" smtClean="0"/>
              <a:t>Indicators:</a:t>
            </a:r>
          </a:p>
          <a:p>
            <a:endParaRPr lang="en-US" sz="1100" dirty="0"/>
          </a:p>
          <a:p>
            <a:r>
              <a:rPr lang="en-US" sz="1100" b="1" dirty="0" smtClean="0"/>
              <a:t>Incident Reports: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Mostly </a:t>
            </a:r>
            <a:r>
              <a:rPr lang="en-US" sz="1100" dirty="0"/>
              <a:t>zeros or low values; few peaks at 3–10 incidents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Implies </a:t>
            </a:r>
            <a:r>
              <a:rPr lang="en-US" sz="1100" dirty="0"/>
              <a:t>that incidents are localized to a few high-risk intersections</a:t>
            </a:r>
            <a:r>
              <a:rPr lang="en-US" sz="1100" dirty="0" smtClean="0"/>
              <a:t>.</a:t>
            </a:r>
          </a:p>
          <a:p>
            <a:r>
              <a:rPr lang="en-US" sz="1100" b="1" dirty="0" err="1" smtClean="0"/>
              <a:t>Insight:</a:t>
            </a:r>
            <a:r>
              <a:rPr lang="en-US" sz="1100" dirty="0" err="1" smtClean="0"/>
              <a:t>While</a:t>
            </a:r>
            <a:r>
              <a:rPr lang="en-US" sz="1100" dirty="0" smtClean="0"/>
              <a:t> </a:t>
            </a:r>
            <a:r>
              <a:rPr lang="en-US" sz="1100" dirty="0"/>
              <a:t>not widespread, accident-prone zones play a significant role in congestion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Environmental Impact: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Bell-shaped </a:t>
            </a:r>
            <a:r>
              <a:rPr lang="en-US" sz="1100" dirty="0"/>
              <a:t>but moderately right-skewed with peaks around 100–140 units</a:t>
            </a:r>
            <a:r>
              <a:rPr lang="en-US" sz="11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Higher </a:t>
            </a:r>
            <a:r>
              <a:rPr lang="en-US" sz="1100" dirty="0"/>
              <a:t>values align with high-volume and high-congestion areas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Insight: </a:t>
            </a:r>
            <a:r>
              <a:rPr lang="en-US" sz="1100" dirty="0" smtClean="0"/>
              <a:t>Traffic </a:t>
            </a:r>
            <a:r>
              <a:rPr lang="en-US" sz="1100" dirty="0"/>
              <a:t>volume and low speeds significantly increase environmental stress</a:t>
            </a:r>
            <a:r>
              <a:rPr lang="en-US" sz="1100" dirty="0" smtClean="0"/>
              <a:t>. </a:t>
            </a:r>
          </a:p>
          <a:p>
            <a:endParaRPr lang="en-US" sz="1100" dirty="0"/>
          </a:p>
          <a:p>
            <a:r>
              <a:rPr lang="en-US" sz="1100" b="1" dirty="0" smtClean="0"/>
              <a:t>Traffic </a:t>
            </a:r>
            <a:r>
              <a:rPr lang="en-US" sz="1100" b="1" dirty="0"/>
              <a:t>Signal </a:t>
            </a:r>
            <a:r>
              <a:rPr lang="en-US" sz="1100" b="1" dirty="0" smtClean="0"/>
              <a:t>Compliance:</a:t>
            </a:r>
            <a:r>
              <a:rPr lang="en-US" sz="11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Values </a:t>
            </a:r>
            <a:r>
              <a:rPr lang="en-US" sz="1100" dirty="0"/>
              <a:t>spread mostly between 65–95</a:t>
            </a:r>
            <a:r>
              <a:rPr lang="en-US" sz="11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Indicates </a:t>
            </a:r>
            <a:r>
              <a:rPr lang="en-US" sz="1100" dirty="0"/>
              <a:t>varying driver behavior across different zones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Insight: </a:t>
            </a:r>
            <a:r>
              <a:rPr lang="en-US" sz="1100" dirty="0" smtClean="0"/>
              <a:t>Intersections </a:t>
            </a:r>
            <a:r>
              <a:rPr lang="en-US" sz="1100" dirty="0"/>
              <a:t>with low compliance may correlate with more congestion and incident spikes.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415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9" grpId="0" animBg="1"/>
      <p:bldP spid="39" grpId="1" animBg="1"/>
      <p:bldP spid="3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3048000" y="62733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895600" y="14976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5;p7"/>
          <p:cNvSpPr txBox="1"/>
          <p:nvPr/>
        </p:nvSpPr>
        <p:spPr>
          <a:xfrm>
            <a:off x="3048000" y="201957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– Data Visualization- Histogram &amp; Density Plots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89" y="4446214"/>
            <a:ext cx="6009617" cy="2375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765"/>
            <a:ext cx="3469835" cy="23249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" y="2391401"/>
            <a:ext cx="5739128" cy="2362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88" y="4446214"/>
            <a:ext cx="5594873" cy="2390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989" y="1929613"/>
            <a:ext cx="5160491" cy="2216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3048000" y="62733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895600" y="14976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/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– Data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- Box Plot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2" y="971587"/>
            <a:ext cx="7491109" cy="5646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834838"/>
            <a:ext cx="5182049" cy="19204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17338" y="2183648"/>
            <a:ext cx="4206968" cy="3477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Parking Usage:</a:t>
            </a:r>
            <a:endParaRPr lang="en-US" sz="11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Values range from approximately 50% to 100</a:t>
            </a:r>
            <a:r>
              <a:rPr lang="en-US" sz="11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middle 50% of values (IQR) lies between 65% and 85</a:t>
            </a:r>
            <a:r>
              <a:rPr lang="en-US" sz="11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median is around 75%, showing that more than half the locations have moderately high parking usage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Very </a:t>
            </a:r>
            <a:r>
              <a:rPr lang="en-US" sz="1100" dirty="0"/>
              <a:t>few extremely low or extremely high usage points—indicating stable patterns without unusual spikes</a:t>
            </a:r>
            <a:r>
              <a:rPr lang="en-US" sz="1100" dirty="0" smtClean="0"/>
              <a:t>. Suggests </a:t>
            </a:r>
            <a:r>
              <a:rPr lang="en-US" sz="1100" dirty="0"/>
              <a:t>that parking infrastructure is heavily utilized and may contribute to congestion in busy areas.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b="1" dirty="0"/>
              <a:t>Pedestrian and Cyclist Count</a:t>
            </a:r>
            <a:r>
              <a:rPr lang="en-US" sz="1100" b="1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values </a:t>
            </a:r>
            <a:r>
              <a:rPr lang="en-US" sz="1100" dirty="0"/>
              <a:t>range from about 70 to 135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IQR spans 90–110, with a median close to 100, showing relatively dense pedestrian and cyclist movement</a:t>
            </a:r>
            <a:r>
              <a:rPr lang="en-US" sz="11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whiskers are wide, indicating high variability across locations—but no extreme outliers</a:t>
            </a:r>
            <a:r>
              <a:rPr lang="en-US" sz="1100" dirty="0" smtClean="0"/>
              <a:t>. 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/>
              <a:t>Many areas </a:t>
            </a:r>
            <a:r>
              <a:rPr lang="en-US" sz="1100" b="1" dirty="0"/>
              <a:t>exhibit significant non-motorized tra</a:t>
            </a:r>
            <a:r>
              <a:rPr lang="en-US" sz="1100" dirty="0"/>
              <a:t>ffic, reflecting</a:t>
            </a:r>
            <a:r>
              <a:rPr lang="en-US" sz="1100" dirty="0" smtClean="0"/>
              <a:t>: Active </a:t>
            </a:r>
            <a:r>
              <a:rPr lang="en-US" sz="1100" dirty="0"/>
              <a:t>mobility </a:t>
            </a:r>
            <a:r>
              <a:rPr lang="en-US" sz="1100" dirty="0" smtClean="0"/>
              <a:t>zones High walkability Proximity </a:t>
            </a:r>
            <a:r>
              <a:rPr lang="en-US" sz="1100" dirty="0"/>
              <a:t>to commercial or residential </a:t>
            </a:r>
            <a:r>
              <a:rPr lang="en-US" sz="1100" dirty="0" smtClean="0"/>
              <a:t>hubs This </a:t>
            </a:r>
            <a:r>
              <a:rPr lang="en-US" sz="1100" dirty="0"/>
              <a:t>supports the </a:t>
            </a:r>
            <a:r>
              <a:rPr lang="en-US" sz="1100" b="1" dirty="0"/>
              <a:t>need for better </a:t>
            </a:r>
            <a:r>
              <a:rPr lang="en-US" sz="1100" dirty="0"/>
              <a:t>pedestrian and cyclist infrastructure.</a:t>
            </a:r>
            <a:endParaRPr lang="en-US" sz="1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834236" y="1032938"/>
            <a:ext cx="4206968" cy="5678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Traffic Volume: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Values </a:t>
            </a:r>
            <a:r>
              <a:rPr lang="en-US" sz="1100" dirty="0"/>
              <a:t>range widely from 10,000 to 60,000+ vehicles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The </a:t>
            </a:r>
            <a:r>
              <a:rPr lang="en-US" sz="1100" dirty="0"/>
              <a:t>box is centered around 25,000–40,000, indicating typical traffic levels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No </a:t>
            </a:r>
            <a:r>
              <a:rPr lang="en-US" sz="1100" dirty="0"/>
              <a:t>major outliers, suggesting consistent volume across locations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</a:t>
            </a:r>
            <a:r>
              <a:rPr lang="en-US" sz="1100" dirty="0" smtClean="0"/>
              <a:t>: Traffic </a:t>
            </a:r>
            <a:r>
              <a:rPr lang="en-US" sz="1100" dirty="0"/>
              <a:t>volume is heavy but relatively stable across the </a:t>
            </a:r>
            <a:r>
              <a:rPr lang="en-US" sz="1100" dirty="0" smtClean="0"/>
              <a:t>dataset.</a:t>
            </a:r>
          </a:p>
          <a:p>
            <a:endParaRPr lang="en-US" sz="1100" dirty="0"/>
          </a:p>
          <a:p>
            <a:r>
              <a:rPr lang="en-US" sz="1100" b="1" dirty="0" smtClean="0"/>
              <a:t>Average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Most </a:t>
            </a:r>
            <a:r>
              <a:rPr lang="en-US" sz="1100" dirty="0"/>
              <a:t>speeds fall between 30–50 km/h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Very </a:t>
            </a:r>
            <a:r>
              <a:rPr lang="en-US" sz="1100" dirty="0"/>
              <a:t>few extreme values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Indicates </a:t>
            </a:r>
            <a:r>
              <a:rPr lang="en-US" sz="1100" dirty="0"/>
              <a:t>moderate traffic conditions, typical of urban areas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Speeds </a:t>
            </a:r>
            <a:r>
              <a:rPr lang="en-US" sz="1100" dirty="0"/>
              <a:t>remain consistent, reflecting predictable city </a:t>
            </a:r>
            <a:r>
              <a:rPr lang="en-US" sz="1100" dirty="0" smtClean="0"/>
              <a:t>congestion.</a:t>
            </a:r>
          </a:p>
          <a:p>
            <a:endParaRPr lang="en-US" sz="1100" dirty="0" smtClean="0"/>
          </a:p>
          <a:p>
            <a:r>
              <a:rPr lang="en-US" sz="1100" b="1" dirty="0" smtClean="0"/>
              <a:t>Travel </a:t>
            </a:r>
            <a:r>
              <a:rPr lang="en-US" sz="1100" b="1" dirty="0"/>
              <a:t>Time </a:t>
            </a:r>
            <a:r>
              <a:rPr lang="en-US" sz="1100" b="1" dirty="0" smtClean="0"/>
              <a:t>Index:</a:t>
            </a:r>
            <a:r>
              <a:rPr lang="en-US" sz="11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Large </a:t>
            </a:r>
            <a:r>
              <a:rPr lang="en-US" sz="1100" dirty="0"/>
              <a:t>variation between 1.1–1.5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No </a:t>
            </a:r>
            <a:r>
              <a:rPr lang="en-US" sz="1100" dirty="0"/>
              <a:t>strong outliers visible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Travel </a:t>
            </a:r>
            <a:r>
              <a:rPr lang="en-US" sz="1100" dirty="0"/>
              <a:t>times are consistently 25–50% longer than free-flow conditions → high congestion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Congestion Level: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Most </a:t>
            </a:r>
            <a:r>
              <a:rPr lang="en-US" sz="1100" dirty="0"/>
              <a:t>values lie between 60–90, showing heavy congestion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Minimal </a:t>
            </a:r>
            <a:r>
              <a:rPr lang="en-US" sz="1100" dirty="0"/>
              <a:t>outliers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Bengaluru </a:t>
            </a:r>
            <a:r>
              <a:rPr lang="en-US" sz="1100" dirty="0"/>
              <a:t>experiences uniformly high congestion across recorded areas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Road </a:t>
            </a:r>
            <a:r>
              <a:rPr lang="en-US" sz="1100" b="1" dirty="0"/>
              <a:t>Capacity </a:t>
            </a:r>
            <a:r>
              <a:rPr lang="en-US" sz="1100" b="1" dirty="0" smtClean="0"/>
              <a:t>Utilization:</a:t>
            </a:r>
          </a:p>
          <a:p>
            <a:r>
              <a:rPr lang="en-US" sz="1100" dirty="0" smtClean="0"/>
              <a:t>Extremely </a:t>
            </a:r>
            <a:r>
              <a:rPr lang="en-US" sz="1100" dirty="0"/>
              <a:t>compressed distribution around 97–100</a:t>
            </a:r>
            <a:r>
              <a:rPr lang="en-US" sz="1100" dirty="0" smtClean="0"/>
              <a:t>%.</a:t>
            </a:r>
          </a:p>
          <a:p>
            <a:r>
              <a:rPr lang="en-US" sz="1100" dirty="0" smtClean="0"/>
              <a:t>No </a:t>
            </a:r>
            <a:r>
              <a:rPr lang="en-US" sz="1100" dirty="0"/>
              <a:t>visible outliers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Roads </a:t>
            </a:r>
            <a:r>
              <a:rPr lang="en-US" sz="1100" dirty="0"/>
              <a:t>are operating close to full capacity, indicating systemic overload</a:t>
            </a:r>
            <a:r>
              <a:rPr lang="en-US" sz="1100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4236" y="2725710"/>
            <a:ext cx="4206968" cy="3985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Incident Reports: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Typical </a:t>
            </a:r>
            <a:r>
              <a:rPr lang="en-US" sz="1100" dirty="0"/>
              <a:t>values fall between 0–3 incidents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Multiple </a:t>
            </a:r>
            <a:r>
              <a:rPr lang="en-US" sz="1100" dirty="0"/>
              <a:t>outliers at higher numbers (up to 10</a:t>
            </a:r>
            <a:r>
              <a:rPr lang="en-US" sz="1100" dirty="0" smtClean="0"/>
              <a:t>).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Most </a:t>
            </a:r>
            <a:r>
              <a:rPr lang="en-US" sz="1100" dirty="0"/>
              <a:t>locations have few incidents, but certain hotspots show frequent occurrences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Environmental Impact: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Values </a:t>
            </a:r>
            <a:r>
              <a:rPr lang="en-US" sz="1100" dirty="0"/>
              <a:t>centered between 90–130</a:t>
            </a:r>
            <a:r>
              <a:rPr lang="en-US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No </a:t>
            </a:r>
            <a:r>
              <a:rPr lang="en-US" sz="1100" dirty="0"/>
              <a:t>major outliers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Environmental </a:t>
            </a:r>
            <a:r>
              <a:rPr lang="en-US" sz="1100" dirty="0"/>
              <a:t>impact correlates closely with congestion and traffic load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Public </a:t>
            </a:r>
            <a:r>
              <a:rPr lang="en-US" sz="1100" b="1" dirty="0"/>
              <a:t>Transport </a:t>
            </a:r>
            <a:r>
              <a:rPr lang="en-US" sz="1100" b="1" dirty="0" smtClean="0"/>
              <a:t>Usage: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Usage </a:t>
            </a:r>
            <a:r>
              <a:rPr lang="en-US" sz="1100" dirty="0"/>
              <a:t>ranges from 10–80</a:t>
            </a:r>
            <a:r>
              <a:rPr lang="en-US" sz="1100" dirty="0" smtClean="0"/>
              <a:t>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Wide </a:t>
            </a:r>
            <a:r>
              <a:rPr lang="en-US" sz="1100" dirty="0"/>
              <a:t>variability but no extreme outliers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Different </a:t>
            </a:r>
            <a:r>
              <a:rPr lang="en-US" sz="1100" dirty="0"/>
              <a:t>regions depend on public transport to varying degrees—an indication of urban planning differences</a:t>
            </a:r>
            <a:r>
              <a:rPr lang="en-US" sz="1100" dirty="0" smtClean="0"/>
              <a:t>.</a:t>
            </a:r>
          </a:p>
          <a:p>
            <a:endParaRPr lang="en-US" sz="1100" dirty="0"/>
          </a:p>
          <a:p>
            <a:r>
              <a:rPr lang="en-US" sz="1100" b="1" dirty="0" smtClean="0"/>
              <a:t>Traffic </a:t>
            </a:r>
            <a:r>
              <a:rPr lang="en-US" sz="1100" b="1" dirty="0"/>
              <a:t>Signal </a:t>
            </a:r>
            <a:r>
              <a:rPr lang="en-US" sz="1100" b="1" dirty="0" smtClean="0"/>
              <a:t>Compliance: </a:t>
            </a:r>
          </a:p>
          <a:p>
            <a:r>
              <a:rPr lang="en-US" sz="1100" dirty="0" smtClean="0"/>
              <a:t>Most </a:t>
            </a:r>
            <a:r>
              <a:rPr lang="en-US" sz="1100" dirty="0"/>
              <a:t>values between 70–90</a:t>
            </a:r>
            <a:r>
              <a:rPr lang="en-US" sz="1100" dirty="0" smtClean="0"/>
              <a:t>%.</a:t>
            </a:r>
          </a:p>
          <a:p>
            <a:r>
              <a:rPr lang="en-US" sz="1100" dirty="0" smtClean="0"/>
              <a:t>No </a:t>
            </a:r>
            <a:r>
              <a:rPr lang="en-US" sz="1100" dirty="0"/>
              <a:t>significant outliers</a:t>
            </a:r>
            <a:r>
              <a:rPr lang="en-US" sz="1100" dirty="0" smtClean="0"/>
              <a:t>.</a:t>
            </a:r>
          </a:p>
          <a:p>
            <a:r>
              <a:rPr lang="en-US" sz="1100" b="1" dirty="0" smtClean="0"/>
              <a:t>Interpretation: </a:t>
            </a:r>
            <a:r>
              <a:rPr lang="en-US" sz="1100" dirty="0" smtClean="0"/>
              <a:t>Signal </a:t>
            </a:r>
            <a:r>
              <a:rPr lang="en-US" sz="1100" dirty="0"/>
              <a:t>compliance is generally high, with slight variations by area</a:t>
            </a:r>
          </a:p>
        </p:txBody>
      </p:sp>
    </p:spTree>
    <p:extLst>
      <p:ext uri="{BB962C8B-B14F-4D97-AF65-F5344CB8AC3E}">
        <p14:creationId xmlns:p14="http://schemas.microsoft.com/office/powerpoint/2010/main" val="33018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3048000" y="627331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895600" y="14976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/>
            <a:r>
              <a:rPr lang="en-US" sz="24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EDA – Data 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- Scatter Plot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34" y="679797"/>
            <a:ext cx="8019550" cy="61782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55" y="2723663"/>
            <a:ext cx="4032986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050" dirty="0" smtClean="0"/>
          </a:p>
          <a:p>
            <a:r>
              <a:rPr lang="en-US" sz="1050" b="1" dirty="0"/>
              <a:t>Traffic Volume </a:t>
            </a:r>
            <a:r>
              <a:rPr lang="en-US" sz="1050" b="1" dirty="0" err="1"/>
              <a:t>vs</a:t>
            </a:r>
            <a:r>
              <a:rPr lang="en-US" sz="1050" b="1" dirty="0"/>
              <a:t> Congestion Level Insight: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Very strong positive relationship: congestion level rises sharply as traffic volume increases.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High congestion (80–100) is mostly linked to high traffic volumes (&gt;25,000).</a:t>
            </a:r>
          </a:p>
          <a:p>
            <a:r>
              <a:rPr lang="en-US" sz="1050" b="1" dirty="0"/>
              <a:t>Interpretation: </a:t>
            </a:r>
            <a:r>
              <a:rPr lang="en-US" sz="1050" dirty="0"/>
              <a:t>Traffic volume is a major driver of congestion in Bengaluru — more vehicles = higher congestion.</a:t>
            </a:r>
          </a:p>
          <a:p>
            <a:endParaRPr lang="en-US" sz="1050" dirty="0"/>
          </a:p>
          <a:p>
            <a:endParaRPr lang="en-US" sz="1050" b="1" dirty="0" smtClean="0"/>
          </a:p>
          <a:p>
            <a:r>
              <a:rPr lang="en-US" sz="1050" b="1" dirty="0" smtClean="0"/>
              <a:t>Congestion </a:t>
            </a:r>
            <a:r>
              <a:rPr lang="en-US" sz="1050" b="1" dirty="0"/>
              <a:t>Level </a:t>
            </a:r>
            <a:r>
              <a:rPr lang="en-US" sz="1050" b="1" dirty="0" err="1"/>
              <a:t>vs</a:t>
            </a:r>
            <a:r>
              <a:rPr lang="en-US" sz="1050" b="1" dirty="0"/>
              <a:t> Travel Time </a:t>
            </a:r>
            <a:r>
              <a:rPr lang="en-US" sz="1050" b="1" dirty="0" smtClean="0"/>
              <a:t>Index Insight: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Higher </a:t>
            </a:r>
            <a:r>
              <a:rPr lang="en-US" sz="1050" dirty="0"/>
              <a:t>congestion levels correspond to increasing travel time index</a:t>
            </a:r>
            <a:r>
              <a:rPr lang="en-US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Dense </a:t>
            </a:r>
            <a:r>
              <a:rPr lang="en-US" sz="1050" dirty="0"/>
              <a:t>clusters show travel time index between 1.2–1.4, even at moderate congestion</a:t>
            </a:r>
            <a:r>
              <a:rPr lang="en-US" sz="1050" dirty="0" smtClean="0"/>
              <a:t>.</a:t>
            </a:r>
          </a:p>
          <a:p>
            <a:r>
              <a:rPr lang="en-US" sz="1050" b="1" dirty="0" smtClean="0"/>
              <a:t>Interpretation: </a:t>
            </a:r>
            <a:r>
              <a:rPr lang="en-US" sz="1050" dirty="0" smtClean="0"/>
              <a:t>Congestion </a:t>
            </a:r>
            <a:r>
              <a:rPr lang="en-US" sz="1050" dirty="0"/>
              <a:t>consistently causes longer travel times; even moderate congestion results in </a:t>
            </a:r>
            <a:r>
              <a:rPr lang="en-US" sz="1050" dirty="0" smtClean="0"/>
              <a:t>significant delay. </a:t>
            </a:r>
          </a:p>
          <a:p>
            <a:endParaRPr lang="en-US" sz="1050" dirty="0"/>
          </a:p>
          <a:p>
            <a:r>
              <a:rPr lang="en-US" sz="1050" b="1" dirty="0" smtClean="0"/>
              <a:t>Average </a:t>
            </a:r>
            <a:r>
              <a:rPr lang="en-US" sz="1050" b="1" dirty="0"/>
              <a:t>Speed </a:t>
            </a:r>
            <a:r>
              <a:rPr lang="en-US" sz="1050" b="1" dirty="0" err="1"/>
              <a:t>vs</a:t>
            </a:r>
            <a:r>
              <a:rPr lang="en-US" sz="1050" b="1" dirty="0"/>
              <a:t> Environmental </a:t>
            </a:r>
            <a:r>
              <a:rPr lang="en-US" sz="1050" b="1" dirty="0" smtClean="0"/>
              <a:t>Impact Insight: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Lower </a:t>
            </a:r>
            <a:r>
              <a:rPr lang="en-US" sz="1050" dirty="0"/>
              <a:t>speeds correspond to higher environmental impact</a:t>
            </a:r>
            <a:r>
              <a:rPr lang="en-US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Slow-moving</a:t>
            </a:r>
            <a:r>
              <a:rPr lang="en-US" sz="1050" dirty="0"/>
              <a:t>, congested traffic produces more emissions (idling, stop-and-go patterns</a:t>
            </a:r>
            <a:r>
              <a:rPr lang="en-US" sz="1050" dirty="0" smtClean="0"/>
              <a:t>).</a:t>
            </a:r>
          </a:p>
          <a:p>
            <a:r>
              <a:rPr lang="en-US" sz="1050" b="1" dirty="0" smtClean="0"/>
              <a:t>Interpretation: </a:t>
            </a:r>
            <a:r>
              <a:rPr lang="en-US" sz="1050" dirty="0" smtClean="0"/>
              <a:t>Speed </a:t>
            </a:r>
            <a:r>
              <a:rPr lang="en-US" sz="1050" dirty="0"/>
              <a:t>reduction correlates with higher pollution levels, reinforcing the congestion–environment link.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9474" y="1019994"/>
            <a:ext cx="4032986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Traffic </a:t>
            </a:r>
            <a:r>
              <a:rPr lang="en-US" sz="1050" b="1" dirty="0"/>
              <a:t>Volume </a:t>
            </a:r>
            <a:r>
              <a:rPr lang="en-US" sz="1050" b="1" dirty="0" err="1"/>
              <a:t>vs</a:t>
            </a:r>
            <a:r>
              <a:rPr lang="en-US" sz="1050" b="1" dirty="0"/>
              <a:t> Average </a:t>
            </a:r>
            <a:r>
              <a:rPr lang="en-US" sz="1050" b="1" dirty="0" smtClean="0"/>
              <a:t>Speed: Insight: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As </a:t>
            </a:r>
            <a:r>
              <a:rPr lang="en-US" sz="1050" dirty="0"/>
              <a:t>traffic volume increases, average speed generally decreases, though the relationship is noisy</a:t>
            </a:r>
            <a:r>
              <a:rPr lang="en-US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High </a:t>
            </a:r>
            <a:r>
              <a:rPr lang="en-US" sz="1050" dirty="0"/>
              <a:t>traffic volume clusters (30,000–50,000) correspond to speeds of 20–40 km/h, typical of congestion</a:t>
            </a:r>
            <a:r>
              <a:rPr lang="en-US" sz="1050" dirty="0" smtClean="0"/>
              <a:t>.</a:t>
            </a:r>
          </a:p>
          <a:p>
            <a:r>
              <a:rPr lang="en-US" sz="1050" b="1" dirty="0" smtClean="0"/>
              <a:t>Interpretation: </a:t>
            </a:r>
            <a:r>
              <a:rPr lang="en-US" sz="1050" dirty="0" smtClean="0"/>
              <a:t>Heavy </a:t>
            </a:r>
            <a:r>
              <a:rPr lang="en-US" sz="1050" dirty="0"/>
              <a:t>traffic density leads to slower vehicle movement, confirming expected congestion behavior</a:t>
            </a:r>
            <a:r>
              <a:rPr lang="en-US" sz="1050" dirty="0" smtClean="0"/>
              <a:t>.</a:t>
            </a:r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b="1" dirty="0" smtClean="0"/>
              <a:t>Average </a:t>
            </a:r>
            <a:r>
              <a:rPr lang="en-US" sz="1050" b="1" dirty="0"/>
              <a:t>Speed </a:t>
            </a:r>
            <a:r>
              <a:rPr lang="en-US" sz="1050" b="1" dirty="0" err="1"/>
              <a:t>vs</a:t>
            </a:r>
            <a:r>
              <a:rPr lang="en-US" sz="1050" b="1" dirty="0"/>
              <a:t> Travel Time </a:t>
            </a:r>
            <a:r>
              <a:rPr lang="en-US" sz="1050" b="1" dirty="0" smtClean="0"/>
              <a:t>Index Insight</a:t>
            </a:r>
            <a:r>
              <a:rPr lang="en-US" sz="105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As </a:t>
            </a:r>
            <a:r>
              <a:rPr lang="en-US" sz="1050" dirty="0"/>
              <a:t>average speed decreases, the travel time index increases (i.e., travel becomes slower than free-flow</a:t>
            </a:r>
            <a:r>
              <a:rPr lang="en-US" sz="105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Many </a:t>
            </a:r>
            <a:r>
              <a:rPr lang="en-US" sz="1050" dirty="0"/>
              <a:t>observations show a travel time index ~1.5, indicating 50% slower than normal</a:t>
            </a:r>
            <a:r>
              <a:rPr lang="en-US" sz="1050" dirty="0" smtClean="0"/>
              <a:t>.</a:t>
            </a:r>
          </a:p>
          <a:p>
            <a:r>
              <a:rPr lang="en-US" sz="1050" b="1" dirty="0" smtClean="0"/>
              <a:t>Interpretation: </a:t>
            </a:r>
            <a:r>
              <a:rPr lang="en-US" sz="1050" dirty="0" smtClean="0"/>
              <a:t>Low </a:t>
            </a:r>
            <a:r>
              <a:rPr lang="en-US" sz="1050" dirty="0"/>
              <a:t>speeds are strongly associated with travel delays and inefficient flow</a:t>
            </a:r>
            <a:r>
              <a:rPr lang="en-US" sz="1050" dirty="0" smtClean="0"/>
              <a:t>.</a:t>
            </a:r>
          </a:p>
          <a:p>
            <a:endParaRPr lang="en-US" sz="1050" dirty="0"/>
          </a:p>
          <a:p>
            <a:r>
              <a:rPr lang="en-US" sz="1050" b="1" dirty="0" smtClean="0"/>
              <a:t>Traffic </a:t>
            </a:r>
            <a:r>
              <a:rPr lang="en-US" sz="1050" b="1" dirty="0"/>
              <a:t>Volume </a:t>
            </a:r>
            <a:r>
              <a:rPr lang="en-US" sz="1050" b="1" dirty="0" err="1"/>
              <a:t>vs</a:t>
            </a:r>
            <a:r>
              <a:rPr lang="en-US" sz="1050" b="1" dirty="0"/>
              <a:t> Environmental </a:t>
            </a:r>
            <a:r>
              <a:rPr lang="en-US" sz="1050" b="1" dirty="0" smtClean="0"/>
              <a:t>Impact Insight: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Very </a:t>
            </a:r>
            <a:r>
              <a:rPr lang="en-US" sz="1050" dirty="0"/>
              <a:t>strong linear relationship: as traffic volume rises, environmental impact increases proportionally</a:t>
            </a:r>
            <a:r>
              <a:rPr lang="en-US" sz="105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Indicates </a:t>
            </a:r>
            <a:r>
              <a:rPr lang="en-US" sz="1050" dirty="0"/>
              <a:t>emissions, pollution, and noise are directly tied to vehicle density</a:t>
            </a:r>
            <a:r>
              <a:rPr lang="en-US" sz="1050" dirty="0" smtClean="0"/>
              <a:t>.</a:t>
            </a:r>
          </a:p>
          <a:p>
            <a:r>
              <a:rPr lang="en-US" sz="1050" b="1" dirty="0" smtClean="0"/>
              <a:t>Interpretation: </a:t>
            </a:r>
            <a:r>
              <a:rPr lang="en-US" sz="1050" dirty="0" smtClean="0"/>
              <a:t>Traffic </a:t>
            </a:r>
            <a:r>
              <a:rPr lang="en-US" sz="1050" dirty="0"/>
              <a:t>volume is a primary contributor to environmental degradation in the dataset</a:t>
            </a:r>
            <a:r>
              <a:rPr lang="en-US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14117</TotalTime>
  <Words>4704</Words>
  <Application>Microsoft Office PowerPoint</Application>
  <PresentationFormat>Widescreen</PresentationFormat>
  <Paragraphs>469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Noto Sans Symbols</vt:lpstr>
      <vt:lpstr>system-ui</vt:lpstr>
      <vt:lpstr>Trebuchet MS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Sunitha R</dc:creator>
  <cp:lastModifiedBy>Microsoft account</cp:lastModifiedBy>
  <cp:revision>129</cp:revision>
  <dcterms:created xsi:type="dcterms:W3CDTF">2020-11-22T08:14:37Z</dcterms:created>
  <dcterms:modified xsi:type="dcterms:W3CDTF">2025-12-14T10:12:02Z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